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9"/>
  </p:notesMasterIdLst>
  <p:handoutMasterIdLst>
    <p:handoutMasterId r:id="rId20"/>
  </p:handoutMasterIdLst>
  <p:sldIdLst>
    <p:sldId id="263" r:id="rId2"/>
    <p:sldId id="400" r:id="rId3"/>
    <p:sldId id="402" r:id="rId4"/>
    <p:sldId id="407" r:id="rId5"/>
    <p:sldId id="354" r:id="rId6"/>
    <p:sldId id="388" r:id="rId7"/>
    <p:sldId id="408" r:id="rId8"/>
    <p:sldId id="409" r:id="rId9"/>
    <p:sldId id="399" r:id="rId10"/>
    <p:sldId id="403" r:id="rId11"/>
    <p:sldId id="411" r:id="rId12"/>
    <p:sldId id="404" r:id="rId13"/>
    <p:sldId id="414" r:id="rId14"/>
    <p:sldId id="405" r:id="rId15"/>
    <p:sldId id="406" r:id="rId16"/>
    <p:sldId id="394" r:id="rId17"/>
    <p:sldId id="391" r:id="rId18"/>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akata@allwin-inc.jp" initials="m" lastIdx="1" clrIdx="0">
    <p:extLst>
      <p:ext uri="{19B8F6BF-5375-455C-9EA6-DF929625EA0E}">
        <p15:presenceInfo xmlns:p15="http://schemas.microsoft.com/office/powerpoint/2012/main" userId="0b78b669fa4a3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ED7D31"/>
    <a:srgbClr val="FF4F4F"/>
    <a:srgbClr val="00B0F0"/>
    <a:srgbClr val="00B050"/>
    <a:srgbClr val="7030A0"/>
    <a:srgbClr val="2E528F"/>
    <a:srgbClr val="E8D9F3"/>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46" autoAdjust="0"/>
    <p:restoredTop sz="94684" autoAdjust="0"/>
  </p:normalViewPr>
  <p:slideViewPr>
    <p:cSldViewPr snapToGrid="0">
      <p:cViewPr varScale="1">
        <p:scale>
          <a:sx n="48" d="100"/>
          <a:sy n="48" d="100"/>
        </p:scale>
        <p:origin x="1704" y="56"/>
      </p:cViewPr>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88F9458-9099-4DFE-A113-2993A71273EC}"/>
              </a:ext>
            </a:extLst>
          </p:cNvPr>
          <p:cNvSpPr>
            <a:spLocks noGrp="1"/>
          </p:cNvSpPr>
          <p:nvPr>
            <p:ph type="hdr" sz="quarter"/>
          </p:nvPr>
        </p:nvSpPr>
        <p:spPr>
          <a:xfrm>
            <a:off x="3" y="1"/>
            <a:ext cx="2919564" cy="493869"/>
          </a:xfrm>
          <a:prstGeom prst="rect">
            <a:avLst/>
          </a:prstGeom>
        </p:spPr>
        <p:txBody>
          <a:bodyPr vert="horz" lIns="91149" tIns="45575" rIns="91149" bIns="45575" rtlCol="0"/>
          <a:lstStyle>
            <a:lvl1pPr algn="l">
              <a:defRPr sz="1200"/>
            </a:lvl1pPr>
          </a:lstStyle>
          <a:p>
            <a:r>
              <a:rPr kumimoji="1" lang="ja-JP" altLang="en-US"/>
              <a:t>大阪・中之島</a:t>
            </a:r>
            <a:r>
              <a:rPr kumimoji="1" lang="en-US" altLang="ja-JP" dirty="0"/>
              <a:t>2023</a:t>
            </a:r>
            <a:r>
              <a:rPr kumimoji="1" lang="ja-JP" altLang="en-US"/>
              <a:t>競歩大会</a:t>
            </a:r>
          </a:p>
        </p:txBody>
      </p:sp>
      <p:sp>
        <p:nvSpPr>
          <p:cNvPr id="3" name="日付プレースホルダー 2">
            <a:extLst>
              <a:ext uri="{FF2B5EF4-FFF2-40B4-BE49-F238E27FC236}">
                <a16:creationId xmlns:a16="http://schemas.microsoft.com/office/drawing/2014/main" id="{14EB2758-3806-4BC7-BA54-D9EE23EE72B5}"/>
              </a:ext>
            </a:extLst>
          </p:cNvPr>
          <p:cNvSpPr>
            <a:spLocks noGrp="1"/>
          </p:cNvSpPr>
          <p:nvPr>
            <p:ph type="dt" sz="quarter" idx="1"/>
          </p:nvPr>
        </p:nvSpPr>
        <p:spPr>
          <a:xfrm>
            <a:off x="3814629" y="1"/>
            <a:ext cx="2919564" cy="493869"/>
          </a:xfrm>
          <a:prstGeom prst="rect">
            <a:avLst/>
          </a:prstGeom>
        </p:spPr>
        <p:txBody>
          <a:bodyPr vert="horz" lIns="91149" tIns="45575" rIns="91149" bIns="45575" rtlCol="0"/>
          <a:lstStyle>
            <a:lvl1pPr algn="r">
              <a:defRPr sz="1200"/>
            </a:lvl1pPr>
          </a:lstStyle>
          <a:p>
            <a:r>
              <a:rPr kumimoji="1" lang="en-US" altLang="ja-JP" dirty="0"/>
              <a:t>2023/11/17</a:t>
            </a:r>
            <a:r>
              <a:rPr kumimoji="1" lang="ja-JP" altLang="en-US"/>
              <a:t>（</a:t>
            </a:r>
            <a:r>
              <a:rPr kumimoji="1" lang="en-US" altLang="ja-JP" dirty="0"/>
              <a:t>16:25</a:t>
            </a:r>
            <a:r>
              <a:rPr kumimoji="1" lang="ja-JP" altLang="en-US"/>
              <a:t>）</a:t>
            </a:r>
          </a:p>
        </p:txBody>
      </p:sp>
      <p:sp>
        <p:nvSpPr>
          <p:cNvPr id="4" name="フッター プレースホルダー 3">
            <a:extLst>
              <a:ext uri="{FF2B5EF4-FFF2-40B4-BE49-F238E27FC236}">
                <a16:creationId xmlns:a16="http://schemas.microsoft.com/office/drawing/2014/main" id="{952CA760-8DC1-4D92-8387-2290F91A2FD9}"/>
              </a:ext>
            </a:extLst>
          </p:cNvPr>
          <p:cNvSpPr>
            <a:spLocks noGrp="1"/>
          </p:cNvSpPr>
          <p:nvPr>
            <p:ph type="ftr" sz="quarter" idx="2"/>
          </p:nvPr>
        </p:nvSpPr>
        <p:spPr>
          <a:xfrm>
            <a:off x="3" y="9372444"/>
            <a:ext cx="2919564" cy="493869"/>
          </a:xfrm>
          <a:prstGeom prst="rect">
            <a:avLst/>
          </a:prstGeom>
        </p:spPr>
        <p:txBody>
          <a:bodyPr vert="horz" lIns="91149" tIns="45575" rIns="91149" bIns="45575" rtlCol="0" anchor="b"/>
          <a:lstStyle>
            <a:lvl1pPr algn="l">
              <a:defRPr sz="1200"/>
            </a:lvl1pPr>
          </a:lstStyle>
          <a:p>
            <a:r>
              <a:rPr kumimoji="1" lang="zh-TW" altLang="en-US"/>
              <a:t>（開催日）</a:t>
            </a:r>
            <a:r>
              <a:rPr kumimoji="1" lang="en-US" altLang="zh-TW" dirty="0"/>
              <a:t>2023</a:t>
            </a:r>
            <a:r>
              <a:rPr kumimoji="1" lang="zh-TW" altLang="en-US"/>
              <a:t>年</a:t>
            </a:r>
            <a:r>
              <a:rPr kumimoji="1" lang="en-US" altLang="zh-TW" dirty="0"/>
              <a:t>11</a:t>
            </a:r>
            <a:r>
              <a:rPr kumimoji="1" lang="zh-TW" altLang="en-US"/>
              <a:t>月</a:t>
            </a:r>
            <a:r>
              <a:rPr kumimoji="1" lang="en-US" altLang="zh-TW" dirty="0"/>
              <a:t>26</a:t>
            </a:r>
            <a:r>
              <a:rPr kumimoji="1" lang="zh-TW" altLang="en-US"/>
              <a:t>日</a:t>
            </a:r>
            <a:endParaRPr kumimoji="1" lang="ja-JP" altLang="en-US"/>
          </a:p>
        </p:txBody>
      </p:sp>
      <p:sp>
        <p:nvSpPr>
          <p:cNvPr id="5" name="スライド番号プレースホルダー 4">
            <a:extLst>
              <a:ext uri="{FF2B5EF4-FFF2-40B4-BE49-F238E27FC236}">
                <a16:creationId xmlns:a16="http://schemas.microsoft.com/office/drawing/2014/main" id="{55D48E81-A174-4FA6-85DD-9031D799C619}"/>
              </a:ext>
            </a:extLst>
          </p:cNvPr>
          <p:cNvSpPr>
            <a:spLocks noGrp="1"/>
          </p:cNvSpPr>
          <p:nvPr>
            <p:ph type="sldNum" sz="quarter" idx="3"/>
          </p:nvPr>
        </p:nvSpPr>
        <p:spPr>
          <a:xfrm>
            <a:off x="3814629" y="9372444"/>
            <a:ext cx="2919564" cy="493869"/>
          </a:xfrm>
          <a:prstGeom prst="rect">
            <a:avLst/>
          </a:prstGeom>
        </p:spPr>
        <p:txBody>
          <a:bodyPr vert="horz" lIns="91149" tIns="45575" rIns="91149" bIns="45575" rtlCol="0" anchor="b"/>
          <a:lstStyle>
            <a:lvl1pPr algn="r">
              <a:defRPr sz="1200"/>
            </a:lvl1pPr>
          </a:lstStyle>
          <a:p>
            <a:fld id="{37C0058F-0BDF-4AEA-A53F-DA2615F9F54A}" type="slidenum">
              <a:rPr kumimoji="1" lang="ja-JP" altLang="en-US" smtClean="0"/>
              <a:t>‹#›</a:t>
            </a:fld>
            <a:endParaRPr kumimoji="1" lang="ja-JP" altLang="en-US"/>
          </a:p>
        </p:txBody>
      </p:sp>
    </p:spTree>
    <p:extLst>
      <p:ext uri="{BB962C8B-B14F-4D97-AF65-F5344CB8AC3E}">
        <p14:creationId xmlns:p14="http://schemas.microsoft.com/office/powerpoint/2010/main" val="41062884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30"/>
          </a:xfrm>
          <a:prstGeom prst="rect">
            <a:avLst/>
          </a:prstGeom>
        </p:spPr>
        <p:txBody>
          <a:bodyPr vert="horz" lIns="91149" tIns="45575" rIns="91149" bIns="45575" rtlCol="0"/>
          <a:lstStyle>
            <a:lvl1pPr algn="l">
              <a:defRPr sz="1200"/>
            </a:lvl1pPr>
          </a:lstStyle>
          <a:p>
            <a:r>
              <a:rPr kumimoji="1" lang="ja-JP" altLang="en-US"/>
              <a:t>大阪・中之島</a:t>
            </a:r>
            <a:r>
              <a:rPr kumimoji="1" lang="en-US" altLang="ja-JP" dirty="0"/>
              <a:t>2023</a:t>
            </a:r>
            <a:r>
              <a:rPr kumimoji="1" lang="ja-JP" altLang="en-US"/>
              <a:t>競歩大会</a:t>
            </a:r>
          </a:p>
        </p:txBody>
      </p:sp>
      <p:sp>
        <p:nvSpPr>
          <p:cNvPr id="3" name="日付プレースホルダー 2"/>
          <p:cNvSpPr>
            <a:spLocks noGrp="1"/>
          </p:cNvSpPr>
          <p:nvPr>
            <p:ph type="dt" idx="1"/>
          </p:nvPr>
        </p:nvSpPr>
        <p:spPr>
          <a:xfrm>
            <a:off x="3815374" y="0"/>
            <a:ext cx="2918831" cy="495030"/>
          </a:xfrm>
          <a:prstGeom prst="rect">
            <a:avLst/>
          </a:prstGeom>
        </p:spPr>
        <p:txBody>
          <a:bodyPr vert="horz" lIns="91149" tIns="45575" rIns="91149" bIns="45575" rtlCol="0"/>
          <a:lstStyle>
            <a:lvl1pPr algn="r">
              <a:defRPr sz="1200"/>
            </a:lvl1pPr>
          </a:lstStyle>
          <a:p>
            <a:r>
              <a:rPr kumimoji="1" lang="en-US" altLang="ja-JP" dirty="0"/>
              <a:t>2023/11/17</a:t>
            </a:r>
            <a:r>
              <a:rPr kumimoji="1" lang="ja-JP" altLang="en-US"/>
              <a:t>（</a:t>
            </a:r>
            <a:r>
              <a:rPr kumimoji="1" lang="en-US" altLang="ja-JP" dirty="0"/>
              <a:t>16:25</a:t>
            </a:r>
            <a:r>
              <a:rPr kumimoji="1" lang="ja-JP" altLang="en-US"/>
              <a:t>）</a:t>
            </a:r>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1149" tIns="45575" rIns="91149" bIns="45575"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149" tIns="45575" rIns="91149" bIns="455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9"/>
          </a:xfrm>
          <a:prstGeom prst="rect">
            <a:avLst/>
          </a:prstGeom>
        </p:spPr>
        <p:txBody>
          <a:bodyPr vert="horz" lIns="91149" tIns="45575" rIns="91149" bIns="45575" rtlCol="0" anchor="b"/>
          <a:lstStyle>
            <a:lvl1pPr algn="l">
              <a:defRPr sz="1200"/>
            </a:lvl1pPr>
          </a:lstStyle>
          <a:p>
            <a:r>
              <a:rPr kumimoji="1" lang="zh-TW" altLang="en-US"/>
              <a:t>（開催日）</a:t>
            </a:r>
            <a:r>
              <a:rPr kumimoji="1" lang="en-US" altLang="zh-TW" dirty="0"/>
              <a:t>2023</a:t>
            </a:r>
            <a:r>
              <a:rPr kumimoji="1" lang="zh-TW" altLang="en-US"/>
              <a:t>年</a:t>
            </a:r>
            <a:r>
              <a:rPr kumimoji="1" lang="en-US" altLang="zh-TW" dirty="0"/>
              <a:t>11</a:t>
            </a:r>
            <a:r>
              <a:rPr kumimoji="1" lang="zh-TW" altLang="en-US"/>
              <a:t>月</a:t>
            </a:r>
            <a:r>
              <a:rPr kumimoji="1" lang="en-US" altLang="zh-TW" dirty="0"/>
              <a:t>26</a:t>
            </a:r>
            <a:r>
              <a:rPr kumimoji="1" lang="zh-TW" altLang="en-US"/>
              <a:t>日</a:t>
            </a:r>
            <a:endParaRPr kumimoji="1" lang="ja-JP" altLang="en-US"/>
          </a:p>
        </p:txBody>
      </p:sp>
      <p:sp>
        <p:nvSpPr>
          <p:cNvPr id="7" name="スライド番号プレースホルダー 6"/>
          <p:cNvSpPr>
            <a:spLocks noGrp="1"/>
          </p:cNvSpPr>
          <p:nvPr>
            <p:ph type="sldNum" sz="quarter" idx="5"/>
          </p:nvPr>
        </p:nvSpPr>
        <p:spPr>
          <a:xfrm>
            <a:off x="3815374" y="9371288"/>
            <a:ext cx="2918831" cy="495029"/>
          </a:xfrm>
          <a:prstGeom prst="rect">
            <a:avLst/>
          </a:prstGeom>
        </p:spPr>
        <p:txBody>
          <a:bodyPr vert="horz" lIns="91149" tIns="45575" rIns="91149" bIns="45575" rtlCol="0" anchor="b"/>
          <a:lstStyle>
            <a:lvl1pPr algn="r">
              <a:defRPr sz="1200"/>
            </a:lvl1pPr>
          </a:lstStyle>
          <a:p>
            <a:fld id="{02715A1C-7459-4932-9E08-47014F764F70}" type="slidenum">
              <a:rPr kumimoji="1" lang="ja-JP" altLang="en-US" smtClean="0"/>
              <a:t>‹#›</a:t>
            </a:fld>
            <a:endParaRPr kumimoji="1" lang="ja-JP" altLang="en-US"/>
          </a:p>
        </p:txBody>
      </p:sp>
    </p:spTree>
    <p:extLst>
      <p:ext uri="{BB962C8B-B14F-4D97-AF65-F5344CB8AC3E}">
        <p14:creationId xmlns:p14="http://schemas.microsoft.com/office/powerpoint/2010/main" val="4288412260"/>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715A1C-7459-4932-9E08-47014F764F70}"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40011383-C85B-425D-B92B-A2521421A956}"/>
              </a:ext>
            </a:extLst>
          </p:cNvPr>
          <p:cNvSpPr>
            <a:spLocks noGrp="1"/>
          </p:cNvSpPr>
          <p:nvPr>
            <p:ph type="dt" idx="1"/>
          </p:nvPr>
        </p:nvSpPr>
        <p:spPr/>
        <p:txBody>
          <a:bodyPr/>
          <a:lstStyle/>
          <a:p>
            <a:r>
              <a:rPr kumimoji="1" lang="en-US" altLang="ja-JP" dirty="0"/>
              <a:t>2023/11/17</a:t>
            </a:r>
            <a:r>
              <a:rPr kumimoji="1" lang="ja-JP" altLang="en-US"/>
              <a:t>（</a:t>
            </a:r>
            <a:r>
              <a:rPr kumimoji="1" lang="en-US" altLang="ja-JP" dirty="0"/>
              <a:t>16:25</a:t>
            </a:r>
            <a:r>
              <a:rPr kumimoji="1" lang="ja-JP" altLang="en-US"/>
              <a:t>）</a:t>
            </a:r>
          </a:p>
        </p:txBody>
      </p:sp>
      <p:sp>
        <p:nvSpPr>
          <p:cNvPr id="6" name="フッター プレースホルダー 5">
            <a:extLst>
              <a:ext uri="{FF2B5EF4-FFF2-40B4-BE49-F238E27FC236}">
                <a16:creationId xmlns:a16="http://schemas.microsoft.com/office/drawing/2014/main" id="{8E2FD277-727F-47EA-A2AC-3CFC79570E2E}"/>
              </a:ext>
            </a:extLst>
          </p:cNvPr>
          <p:cNvSpPr>
            <a:spLocks noGrp="1"/>
          </p:cNvSpPr>
          <p:nvPr>
            <p:ph type="ftr" sz="quarter" idx="4"/>
          </p:nvPr>
        </p:nvSpPr>
        <p:spPr/>
        <p:txBody>
          <a:bodyPr/>
          <a:lstStyle/>
          <a:p>
            <a:r>
              <a:rPr kumimoji="1" lang="zh-TW" altLang="en-US"/>
              <a:t>（開催日）</a:t>
            </a:r>
            <a:r>
              <a:rPr kumimoji="1" lang="en-US" altLang="zh-TW" dirty="0"/>
              <a:t>2023</a:t>
            </a:r>
            <a:r>
              <a:rPr kumimoji="1" lang="zh-TW" altLang="en-US"/>
              <a:t>年</a:t>
            </a:r>
            <a:r>
              <a:rPr kumimoji="1" lang="en-US" altLang="zh-TW" dirty="0"/>
              <a:t>11</a:t>
            </a:r>
            <a:r>
              <a:rPr kumimoji="1" lang="zh-TW" altLang="en-US"/>
              <a:t>月</a:t>
            </a:r>
            <a:r>
              <a:rPr kumimoji="1" lang="en-US" altLang="zh-TW" dirty="0"/>
              <a:t>26</a:t>
            </a:r>
            <a:r>
              <a:rPr kumimoji="1" lang="zh-TW" altLang="en-US"/>
              <a:t>日</a:t>
            </a:r>
            <a:endParaRPr kumimoji="1" lang="ja-JP" altLang="en-US"/>
          </a:p>
        </p:txBody>
      </p:sp>
      <p:sp>
        <p:nvSpPr>
          <p:cNvPr id="7" name="ヘッダー プレースホルダー 6">
            <a:extLst>
              <a:ext uri="{FF2B5EF4-FFF2-40B4-BE49-F238E27FC236}">
                <a16:creationId xmlns:a16="http://schemas.microsoft.com/office/drawing/2014/main" id="{25982321-5168-4998-B19E-8BB36CE13787}"/>
              </a:ext>
            </a:extLst>
          </p:cNvPr>
          <p:cNvSpPr>
            <a:spLocks noGrp="1"/>
          </p:cNvSpPr>
          <p:nvPr>
            <p:ph type="hdr" sz="quarter"/>
          </p:nvPr>
        </p:nvSpPr>
        <p:spPr/>
        <p:txBody>
          <a:bodyPr/>
          <a:lstStyle/>
          <a:p>
            <a:r>
              <a:rPr kumimoji="1" lang="ja-JP" altLang="en-US"/>
              <a:t>大阪・中之島</a:t>
            </a:r>
            <a:r>
              <a:rPr kumimoji="1" lang="en-US" altLang="ja-JP" dirty="0"/>
              <a:t>2023</a:t>
            </a:r>
            <a:r>
              <a:rPr kumimoji="1" lang="ja-JP" altLang="en-US"/>
              <a:t>競歩大会</a:t>
            </a:r>
          </a:p>
        </p:txBody>
      </p:sp>
    </p:spTree>
    <p:extLst>
      <p:ext uri="{BB962C8B-B14F-4D97-AF65-F5344CB8AC3E}">
        <p14:creationId xmlns:p14="http://schemas.microsoft.com/office/powerpoint/2010/main" val="162570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715A1C-7459-4932-9E08-47014F764F70}"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40011383-C85B-425D-B92B-A2521421A956}"/>
              </a:ext>
            </a:extLst>
          </p:cNvPr>
          <p:cNvSpPr>
            <a:spLocks noGrp="1"/>
          </p:cNvSpPr>
          <p:nvPr>
            <p:ph type="dt" idx="1"/>
          </p:nvPr>
        </p:nvSpPr>
        <p:spPr/>
        <p:txBody>
          <a:bodyPr/>
          <a:lstStyle/>
          <a:p>
            <a:r>
              <a:rPr kumimoji="1" lang="en-US" altLang="ja-JP" dirty="0"/>
              <a:t>2023/11/17</a:t>
            </a:r>
            <a:r>
              <a:rPr kumimoji="1" lang="ja-JP" altLang="en-US"/>
              <a:t>（</a:t>
            </a:r>
            <a:r>
              <a:rPr kumimoji="1" lang="en-US" altLang="ja-JP" dirty="0"/>
              <a:t>16:25</a:t>
            </a:r>
            <a:r>
              <a:rPr kumimoji="1" lang="ja-JP" altLang="en-US"/>
              <a:t>）</a:t>
            </a:r>
          </a:p>
        </p:txBody>
      </p:sp>
      <p:sp>
        <p:nvSpPr>
          <p:cNvPr id="6" name="フッター プレースホルダー 5">
            <a:extLst>
              <a:ext uri="{FF2B5EF4-FFF2-40B4-BE49-F238E27FC236}">
                <a16:creationId xmlns:a16="http://schemas.microsoft.com/office/drawing/2014/main" id="{8E2FD277-727F-47EA-A2AC-3CFC79570E2E}"/>
              </a:ext>
            </a:extLst>
          </p:cNvPr>
          <p:cNvSpPr>
            <a:spLocks noGrp="1"/>
          </p:cNvSpPr>
          <p:nvPr>
            <p:ph type="ftr" sz="quarter" idx="4"/>
          </p:nvPr>
        </p:nvSpPr>
        <p:spPr/>
        <p:txBody>
          <a:bodyPr/>
          <a:lstStyle/>
          <a:p>
            <a:r>
              <a:rPr kumimoji="1" lang="zh-TW" altLang="en-US"/>
              <a:t>（開催日）</a:t>
            </a:r>
            <a:r>
              <a:rPr kumimoji="1" lang="en-US" altLang="zh-TW" dirty="0"/>
              <a:t>2023</a:t>
            </a:r>
            <a:r>
              <a:rPr kumimoji="1" lang="zh-TW" altLang="en-US"/>
              <a:t>年</a:t>
            </a:r>
            <a:r>
              <a:rPr kumimoji="1" lang="en-US" altLang="zh-TW" dirty="0"/>
              <a:t>11</a:t>
            </a:r>
            <a:r>
              <a:rPr kumimoji="1" lang="zh-TW" altLang="en-US"/>
              <a:t>月</a:t>
            </a:r>
            <a:r>
              <a:rPr kumimoji="1" lang="en-US" altLang="zh-TW" dirty="0"/>
              <a:t>26</a:t>
            </a:r>
            <a:r>
              <a:rPr kumimoji="1" lang="zh-TW" altLang="en-US"/>
              <a:t>日</a:t>
            </a:r>
            <a:endParaRPr kumimoji="1" lang="ja-JP" altLang="en-US"/>
          </a:p>
        </p:txBody>
      </p:sp>
      <p:sp>
        <p:nvSpPr>
          <p:cNvPr id="7" name="ヘッダー プレースホルダー 6">
            <a:extLst>
              <a:ext uri="{FF2B5EF4-FFF2-40B4-BE49-F238E27FC236}">
                <a16:creationId xmlns:a16="http://schemas.microsoft.com/office/drawing/2014/main" id="{25982321-5168-4998-B19E-8BB36CE13787}"/>
              </a:ext>
            </a:extLst>
          </p:cNvPr>
          <p:cNvSpPr>
            <a:spLocks noGrp="1"/>
          </p:cNvSpPr>
          <p:nvPr>
            <p:ph type="hdr" sz="quarter"/>
          </p:nvPr>
        </p:nvSpPr>
        <p:spPr/>
        <p:txBody>
          <a:bodyPr/>
          <a:lstStyle/>
          <a:p>
            <a:r>
              <a:rPr kumimoji="1" lang="ja-JP" altLang="en-US"/>
              <a:t>大阪・中之島</a:t>
            </a:r>
            <a:r>
              <a:rPr kumimoji="1" lang="en-US" altLang="ja-JP" dirty="0"/>
              <a:t>2023</a:t>
            </a:r>
            <a:r>
              <a:rPr kumimoji="1" lang="ja-JP" altLang="en-US"/>
              <a:t>競歩大会</a:t>
            </a:r>
          </a:p>
        </p:txBody>
      </p:sp>
    </p:spTree>
    <p:extLst>
      <p:ext uri="{BB962C8B-B14F-4D97-AF65-F5344CB8AC3E}">
        <p14:creationId xmlns:p14="http://schemas.microsoft.com/office/powerpoint/2010/main" val="121106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E6C6067-EE1C-4346-2A06-8B2B15A668CD}"/>
              </a:ext>
            </a:extLst>
          </p:cNvPr>
          <p:cNvSpPr>
            <a:spLocks noGrp="1"/>
          </p:cNvSpPr>
          <p:nvPr>
            <p:ph type="title"/>
          </p:nvPr>
        </p:nvSpPr>
        <p:spPr>
          <a:xfrm>
            <a:off x="195746" y="214255"/>
            <a:ext cx="6480000" cy="7200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4" name="Date Placeholder 3">
            <a:extLst>
              <a:ext uri="{FF2B5EF4-FFF2-40B4-BE49-F238E27FC236}">
                <a16:creationId xmlns:a16="http://schemas.microsoft.com/office/drawing/2014/main" id="{DD9898B7-AF57-B589-3AB5-D5E4AA807415}"/>
              </a:ext>
            </a:extLst>
          </p:cNvPr>
          <p:cNvSpPr>
            <a:spLocks noGrp="1"/>
          </p:cNvSpPr>
          <p:nvPr>
            <p:ph type="dt" sz="half" idx="2"/>
          </p:nvPr>
        </p:nvSpPr>
        <p:spPr>
          <a:xfrm>
            <a:off x="195746" y="9427692"/>
            <a:ext cx="1543050" cy="360000"/>
          </a:xfrm>
          <a:prstGeom prst="rect">
            <a:avLst/>
          </a:prstGeom>
        </p:spPr>
        <p:txBody>
          <a:bodyPr vert="horz" lIns="91440" tIns="45720" rIns="91440" bIns="45720" rtlCol="0" anchor="b"/>
          <a:lstStyle>
            <a:lvl1pPr algn="l">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r>
              <a:rPr lang="en-US" altLang="ja-JP" dirty="0"/>
              <a:t>2023/11/17</a:t>
            </a:r>
            <a:r>
              <a:rPr lang="ja-JP" altLang="en-US"/>
              <a:t>（</a:t>
            </a:r>
            <a:r>
              <a:rPr lang="en-US" altLang="ja-JP" dirty="0"/>
              <a:t>16:25</a:t>
            </a:r>
            <a:r>
              <a:rPr lang="ja-JP" altLang="en-US"/>
              <a:t>）</a:t>
            </a:r>
          </a:p>
        </p:txBody>
      </p:sp>
      <p:sp>
        <p:nvSpPr>
          <p:cNvPr id="5" name="Footer Placeholder 4">
            <a:extLst>
              <a:ext uri="{FF2B5EF4-FFF2-40B4-BE49-F238E27FC236}">
                <a16:creationId xmlns:a16="http://schemas.microsoft.com/office/drawing/2014/main" id="{5002AECC-7E84-05EF-F2E6-C05F5FC93509}"/>
              </a:ext>
            </a:extLst>
          </p:cNvPr>
          <p:cNvSpPr>
            <a:spLocks noGrp="1"/>
          </p:cNvSpPr>
          <p:nvPr>
            <p:ph type="ftr" sz="quarter" idx="3"/>
          </p:nvPr>
        </p:nvSpPr>
        <p:spPr>
          <a:xfrm>
            <a:off x="2175746" y="9427692"/>
            <a:ext cx="2520000" cy="360000"/>
          </a:xfrm>
          <a:prstGeom prst="rect">
            <a:avLst/>
          </a:prstGeom>
        </p:spPr>
        <p:txBody>
          <a:bodyPr vert="horz" lIns="91440" tIns="45720" rIns="91440" bIns="45720" rtlCol="0" anchor="b"/>
          <a:lstStyle>
            <a:lvl1pPr algn="ctr">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r>
              <a:rPr lang="ja-JP" altLang="en-US" dirty="0">
                <a:cs typeface="メイリオ"/>
              </a:rPr>
              <a:t>大阪・中之島</a:t>
            </a:r>
            <a:r>
              <a:rPr lang="en-US" altLang="ja-JP" dirty="0">
                <a:cs typeface="メイリオ"/>
              </a:rPr>
              <a:t>2023</a:t>
            </a:r>
            <a:r>
              <a:rPr lang="ja-JP" altLang="en-US" dirty="0">
                <a:cs typeface="メイリオ"/>
              </a:rPr>
              <a:t>競歩大会 </a:t>
            </a:r>
            <a:r>
              <a:rPr lang="en-US" altLang="ja-JP" dirty="0">
                <a:cs typeface="メイリオ"/>
              </a:rPr>
              <a:t>Race walking in Osaka Nakanoshima 23</a:t>
            </a:r>
          </a:p>
        </p:txBody>
      </p:sp>
      <p:sp>
        <p:nvSpPr>
          <p:cNvPr id="6" name="Slide Number Placeholder 5">
            <a:extLst>
              <a:ext uri="{FF2B5EF4-FFF2-40B4-BE49-F238E27FC236}">
                <a16:creationId xmlns:a16="http://schemas.microsoft.com/office/drawing/2014/main" id="{B3C76C02-097F-2F08-7964-6A35E650E6E3}"/>
              </a:ext>
            </a:extLst>
          </p:cNvPr>
          <p:cNvSpPr>
            <a:spLocks noGrp="1"/>
          </p:cNvSpPr>
          <p:nvPr>
            <p:ph type="sldNum" sz="quarter" idx="4"/>
          </p:nvPr>
        </p:nvSpPr>
        <p:spPr>
          <a:xfrm>
            <a:off x="5132696" y="9427692"/>
            <a:ext cx="1543050" cy="360000"/>
          </a:xfrm>
          <a:prstGeom prst="rect">
            <a:avLst/>
          </a:prstGeom>
        </p:spPr>
        <p:txBody>
          <a:bodyPr vert="horz" lIns="91440" tIns="45720" rIns="91440" bIns="45720" rtlCol="0" anchor="b"/>
          <a:lstStyle>
            <a:lvl1pPr algn="r">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fld id="{C171205D-DDAF-4CFD-AB3D-E2E49547F18B}" type="slidenum">
              <a:rPr lang="ja-JP" altLang="en-US" smtClean="0"/>
              <a:pPr/>
              <a:t>‹#›</a:t>
            </a:fld>
            <a:endParaRPr lang="ja-JP" altLang="en-US"/>
          </a:p>
        </p:txBody>
      </p:sp>
    </p:spTree>
    <p:extLst>
      <p:ext uri="{BB962C8B-B14F-4D97-AF65-F5344CB8AC3E}">
        <p14:creationId xmlns:p14="http://schemas.microsoft.com/office/powerpoint/2010/main" val="3637428993"/>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35DDA6-FD3A-AE11-18A5-FE313880161A}"/>
              </a:ext>
            </a:extLst>
          </p:cNvPr>
          <p:cNvSpPr>
            <a:spLocks noGrp="1"/>
          </p:cNvSpPr>
          <p:nvPr>
            <p:ph type="dt" sz="half" idx="2"/>
          </p:nvPr>
        </p:nvSpPr>
        <p:spPr>
          <a:xfrm>
            <a:off x="195746" y="9427692"/>
            <a:ext cx="1543050" cy="360000"/>
          </a:xfrm>
          <a:prstGeom prst="rect">
            <a:avLst/>
          </a:prstGeom>
        </p:spPr>
        <p:txBody>
          <a:bodyPr vert="horz" lIns="91440" tIns="45720" rIns="91440" bIns="45720" rtlCol="0" anchor="b"/>
          <a:lstStyle>
            <a:lvl1pPr algn="l">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r>
              <a:rPr lang="en-US" altLang="ja-JP" dirty="0"/>
              <a:t>2023/11/17</a:t>
            </a:r>
            <a:r>
              <a:rPr lang="ja-JP" altLang="en-US"/>
              <a:t>（</a:t>
            </a:r>
            <a:r>
              <a:rPr lang="en-US" altLang="ja-JP" dirty="0"/>
              <a:t>16:25</a:t>
            </a:r>
            <a:r>
              <a:rPr lang="ja-JP" altLang="en-US"/>
              <a:t>）</a:t>
            </a:r>
          </a:p>
        </p:txBody>
      </p:sp>
      <p:sp>
        <p:nvSpPr>
          <p:cNvPr id="6" name="Footer Placeholder 4">
            <a:extLst>
              <a:ext uri="{FF2B5EF4-FFF2-40B4-BE49-F238E27FC236}">
                <a16:creationId xmlns:a16="http://schemas.microsoft.com/office/drawing/2014/main" id="{D18B9E67-60E2-0203-46BF-2D7836201946}"/>
              </a:ext>
            </a:extLst>
          </p:cNvPr>
          <p:cNvSpPr>
            <a:spLocks noGrp="1"/>
          </p:cNvSpPr>
          <p:nvPr>
            <p:ph type="ftr" sz="quarter" idx="3"/>
          </p:nvPr>
        </p:nvSpPr>
        <p:spPr>
          <a:xfrm>
            <a:off x="2175746" y="9427692"/>
            <a:ext cx="2520000" cy="360000"/>
          </a:xfrm>
          <a:prstGeom prst="rect">
            <a:avLst/>
          </a:prstGeom>
        </p:spPr>
        <p:txBody>
          <a:bodyPr vert="horz" lIns="91440" tIns="45720" rIns="91440" bIns="45720" rtlCol="0" anchor="b"/>
          <a:lstStyle>
            <a:lvl1pPr algn="ctr">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r>
              <a:rPr lang="ja-JP" altLang="en-US" dirty="0">
                <a:cs typeface="メイリオ"/>
              </a:rPr>
              <a:t>大阪・中之島</a:t>
            </a:r>
            <a:r>
              <a:rPr lang="en-US" altLang="ja-JP" dirty="0">
                <a:cs typeface="メイリオ"/>
              </a:rPr>
              <a:t>2023</a:t>
            </a:r>
            <a:r>
              <a:rPr lang="ja-JP" altLang="en-US" dirty="0">
                <a:cs typeface="メイリオ"/>
              </a:rPr>
              <a:t>競歩大会 </a:t>
            </a:r>
            <a:r>
              <a:rPr lang="en-US" altLang="ja-JP" dirty="0">
                <a:cs typeface="メイリオ"/>
              </a:rPr>
              <a:t>Race walking in Osaka Nakanoshima 23</a:t>
            </a:r>
          </a:p>
        </p:txBody>
      </p:sp>
      <p:sp>
        <p:nvSpPr>
          <p:cNvPr id="7" name="Slide Number Placeholder 5">
            <a:extLst>
              <a:ext uri="{FF2B5EF4-FFF2-40B4-BE49-F238E27FC236}">
                <a16:creationId xmlns:a16="http://schemas.microsoft.com/office/drawing/2014/main" id="{81272193-5FB1-4672-4168-E00F90FA6910}"/>
              </a:ext>
            </a:extLst>
          </p:cNvPr>
          <p:cNvSpPr>
            <a:spLocks noGrp="1"/>
          </p:cNvSpPr>
          <p:nvPr>
            <p:ph type="sldNum" sz="quarter" idx="4"/>
          </p:nvPr>
        </p:nvSpPr>
        <p:spPr>
          <a:xfrm>
            <a:off x="5132696" y="9427692"/>
            <a:ext cx="1543050" cy="360000"/>
          </a:xfrm>
          <a:prstGeom prst="rect">
            <a:avLst/>
          </a:prstGeom>
        </p:spPr>
        <p:txBody>
          <a:bodyPr vert="horz" lIns="91440" tIns="45720" rIns="91440" bIns="45720" rtlCol="0" anchor="b"/>
          <a:lstStyle>
            <a:lvl1pPr algn="r">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fld id="{C171205D-DDAF-4CFD-AB3D-E2E49547F18B}" type="slidenum">
              <a:rPr lang="ja-JP" altLang="en-US" smtClean="0"/>
              <a:pPr/>
              <a:t>‹#›</a:t>
            </a:fld>
            <a:endParaRPr lang="ja-JP" altLang="en-US"/>
          </a:p>
        </p:txBody>
      </p:sp>
    </p:spTree>
    <p:extLst>
      <p:ext uri="{BB962C8B-B14F-4D97-AF65-F5344CB8AC3E}">
        <p14:creationId xmlns:p14="http://schemas.microsoft.com/office/powerpoint/2010/main" val="1160267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5746" y="214255"/>
            <a:ext cx="6480000" cy="7200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95746" y="1171472"/>
            <a:ext cx="6480000" cy="81000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 name="Date Placeholder 3">
            <a:extLst>
              <a:ext uri="{FF2B5EF4-FFF2-40B4-BE49-F238E27FC236}">
                <a16:creationId xmlns:a16="http://schemas.microsoft.com/office/drawing/2014/main" id="{C5E782A5-97E9-687C-A9D2-5D57B539CED8}"/>
              </a:ext>
            </a:extLst>
          </p:cNvPr>
          <p:cNvSpPr>
            <a:spLocks noGrp="1"/>
          </p:cNvSpPr>
          <p:nvPr>
            <p:ph type="dt" sz="half" idx="2"/>
          </p:nvPr>
        </p:nvSpPr>
        <p:spPr>
          <a:xfrm>
            <a:off x="195746" y="9427692"/>
            <a:ext cx="1543050" cy="360000"/>
          </a:xfrm>
          <a:prstGeom prst="rect">
            <a:avLst/>
          </a:prstGeom>
        </p:spPr>
        <p:txBody>
          <a:bodyPr vert="horz" lIns="91440" tIns="45720" rIns="91440" bIns="45720" rtlCol="0" anchor="b"/>
          <a:lstStyle>
            <a:lvl1pPr algn="l">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r>
              <a:rPr lang="en-US" altLang="ja-JP" dirty="0"/>
              <a:t>2023/11/17</a:t>
            </a:r>
            <a:r>
              <a:rPr lang="ja-JP" altLang="en-US"/>
              <a:t>（</a:t>
            </a:r>
            <a:r>
              <a:rPr lang="en-US" altLang="ja-JP" dirty="0"/>
              <a:t>16:25</a:t>
            </a:r>
            <a:r>
              <a:rPr lang="ja-JP" altLang="en-US"/>
              <a:t>）</a:t>
            </a:r>
          </a:p>
        </p:txBody>
      </p:sp>
      <p:sp>
        <p:nvSpPr>
          <p:cNvPr id="11" name="Footer Placeholder 4">
            <a:extLst>
              <a:ext uri="{FF2B5EF4-FFF2-40B4-BE49-F238E27FC236}">
                <a16:creationId xmlns:a16="http://schemas.microsoft.com/office/drawing/2014/main" id="{22D0AA91-A79E-EA20-ACED-1044E610A7E7}"/>
              </a:ext>
            </a:extLst>
          </p:cNvPr>
          <p:cNvSpPr>
            <a:spLocks noGrp="1"/>
          </p:cNvSpPr>
          <p:nvPr>
            <p:ph type="ftr" sz="quarter" idx="3"/>
          </p:nvPr>
        </p:nvSpPr>
        <p:spPr>
          <a:xfrm>
            <a:off x="2175746" y="9427692"/>
            <a:ext cx="2520000" cy="360000"/>
          </a:xfrm>
          <a:prstGeom prst="rect">
            <a:avLst/>
          </a:prstGeom>
        </p:spPr>
        <p:txBody>
          <a:bodyPr vert="horz" lIns="91440" tIns="45720" rIns="91440" bIns="45720" rtlCol="0" anchor="b"/>
          <a:lstStyle>
            <a:lvl1pPr algn="ctr">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r>
              <a:rPr lang="ja-JP" altLang="en-US" dirty="0">
                <a:cs typeface="メイリオ"/>
              </a:rPr>
              <a:t>大阪・中之島</a:t>
            </a:r>
            <a:r>
              <a:rPr lang="en-US" altLang="ja-JP" dirty="0">
                <a:cs typeface="メイリオ"/>
              </a:rPr>
              <a:t>2023</a:t>
            </a:r>
            <a:r>
              <a:rPr lang="ja-JP" altLang="en-US" dirty="0">
                <a:cs typeface="メイリオ"/>
              </a:rPr>
              <a:t>競歩大会 </a:t>
            </a:r>
            <a:r>
              <a:rPr lang="en-US" altLang="ja-JP" dirty="0">
                <a:cs typeface="メイリオ"/>
              </a:rPr>
              <a:t>Race walking in Osaka Nakanoshima 23</a:t>
            </a:r>
          </a:p>
        </p:txBody>
      </p:sp>
      <p:sp>
        <p:nvSpPr>
          <p:cNvPr id="12" name="Slide Number Placeholder 5">
            <a:extLst>
              <a:ext uri="{FF2B5EF4-FFF2-40B4-BE49-F238E27FC236}">
                <a16:creationId xmlns:a16="http://schemas.microsoft.com/office/drawing/2014/main" id="{D1481B61-5E25-F1F9-0D8E-3776EACFF39D}"/>
              </a:ext>
            </a:extLst>
          </p:cNvPr>
          <p:cNvSpPr>
            <a:spLocks noGrp="1"/>
          </p:cNvSpPr>
          <p:nvPr>
            <p:ph type="sldNum" sz="quarter" idx="4"/>
          </p:nvPr>
        </p:nvSpPr>
        <p:spPr>
          <a:xfrm>
            <a:off x="5132696" y="9427692"/>
            <a:ext cx="1543050" cy="360000"/>
          </a:xfrm>
          <a:prstGeom prst="rect">
            <a:avLst/>
          </a:prstGeom>
        </p:spPr>
        <p:txBody>
          <a:bodyPr vert="horz" lIns="91440" tIns="45720" rIns="91440" bIns="45720" rtlCol="0" anchor="b"/>
          <a:lstStyle>
            <a:lvl1pPr algn="r">
              <a:defRPr sz="800" b="0">
                <a:solidFill>
                  <a:schemeClr val="tx1">
                    <a:lumMod val="95000"/>
                    <a:lumOff val="5000"/>
                  </a:schemeClr>
                </a:solidFill>
                <a:latin typeface="メイリオ" panose="020B0604030504040204" pitchFamily="50" charset="-128"/>
                <a:ea typeface="メイリオ" panose="020B0604030504040204" pitchFamily="50" charset="-128"/>
              </a:defRPr>
            </a:lvl1pPr>
          </a:lstStyle>
          <a:p>
            <a:fld id="{C171205D-DDAF-4CFD-AB3D-E2E49547F18B}" type="slidenum">
              <a:rPr lang="ja-JP" altLang="en-US" smtClean="0"/>
              <a:pPr/>
              <a:t>‹#›</a:t>
            </a:fld>
            <a:endParaRPr lang="ja-JP" altLang="en-US"/>
          </a:p>
        </p:txBody>
      </p:sp>
    </p:spTree>
    <p:extLst>
      <p:ext uri="{BB962C8B-B14F-4D97-AF65-F5344CB8AC3E}">
        <p14:creationId xmlns:p14="http://schemas.microsoft.com/office/powerpoint/2010/main" val="137640527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p:txStyles>
    <p:titleStyle>
      <a:lvl1pPr algn="l" defTabSz="685800" rtl="0" eaLnBrk="1" latinLnBrk="0" hangingPunct="1">
        <a:lnSpc>
          <a:spcPct val="90000"/>
        </a:lnSpc>
        <a:spcBef>
          <a:spcPct val="0"/>
        </a:spcBef>
        <a:buNone/>
        <a:defRPr kumimoji="1" sz="2800" b="1" kern="1200">
          <a:solidFill>
            <a:schemeClr val="tx1">
              <a:lumMod val="95000"/>
              <a:lumOff val="5000"/>
            </a:schemeClr>
          </a:solidFill>
          <a:latin typeface="メイリオ" panose="020B0604030504040204" pitchFamily="50" charset="-128"/>
          <a:ea typeface="メイリオ" panose="020B0604030504040204" pitchFamily="50" charset="-128"/>
          <a:cs typeface="+mj-cs"/>
        </a:defRPr>
      </a:lvl1pPr>
    </p:titleStyle>
    <p:bodyStyle>
      <a:lvl1pPr marL="0" indent="0" algn="l" defTabSz="685800" rtl="0" eaLnBrk="1" latinLnBrk="0" hangingPunct="1">
        <a:lnSpc>
          <a:spcPct val="150000"/>
        </a:lnSpc>
        <a:spcBef>
          <a:spcPts val="0"/>
        </a:spcBef>
        <a:buFontTx/>
        <a:buNone/>
        <a:defRPr kumimoji="1" sz="1400" b="0" kern="1200">
          <a:solidFill>
            <a:schemeClr val="tx1">
              <a:lumMod val="95000"/>
              <a:lumOff val="5000"/>
            </a:schemeClr>
          </a:solidFill>
          <a:latin typeface="メイリオ" panose="020B0604030504040204" pitchFamily="50" charset="-128"/>
          <a:ea typeface="メイリオ" panose="020B0604030504040204" pitchFamily="50" charset="-128"/>
          <a:cs typeface="+mn-cs"/>
        </a:defRPr>
      </a:lvl1pPr>
      <a:lvl2pPr marL="0" indent="0" algn="l" defTabSz="685800" rtl="0" eaLnBrk="1" latinLnBrk="0" hangingPunct="1">
        <a:lnSpc>
          <a:spcPct val="150000"/>
        </a:lnSpc>
        <a:spcBef>
          <a:spcPts val="0"/>
        </a:spcBef>
        <a:buFontTx/>
        <a:buNone/>
        <a:defRPr kumimoji="1" sz="1400" b="0" kern="1200">
          <a:solidFill>
            <a:schemeClr val="tx1">
              <a:lumMod val="95000"/>
              <a:lumOff val="5000"/>
            </a:schemeClr>
          </a:solidFill>
          <a:latin typeface="メイリオ" panose="020B0604030504040204" pitchFamily="50" charset="-128"/>
          <a:ea typeface="メイリオ" panose="020B0604030504040204" pitchFamily="50" charset="-128"/>
          <a:cs typeface="+mn-cs"/>
        </a:defRPr>
      </a:lvl2pPr>
      <a:lvl3pPr marL="0" indent="0" algn="l" defTabSz="685800" rtl="0" eaLnBrk="1" latinLnBrk="0" hangingPunct="1">
        <a:lnSpc>
          <a:spcPct val="150000"/>
        </a:lnSpc>
        <a:spcBef>
          <a:spcPts val="0"/>
        </a:spcBef>
        <a:buFontTx/>
        <a:buNone/>
        <a:defRPr kumimoji="1" sz="1400" b="0" kern="1200">
          <a:solidFill>
            <a:schemeClr val="tx1">
              <a:lumMod val="95000"/>
              <a:lumOff val="5000"/>
            </a:schemeClr>
          </a:solidFill>
          <a:latin typeface="メイリオ" panose="020B0604030504040204" pitchFamily="50" charset="-128"/>
          <a:ea typeface="メイリオ" panose="020B0604030504040204" pitchFamily="50" charset="-128"/>
          <a:cs typeface="+mn-cs"/>
        </a:defRPr>
      </a:lvl3pPr>
      <a:lvl4pPr marL="0" indent="0" algn="l" defTabSz="685800" rtl="0" eaLnBrk="1" latinLnBrk="0" hangingPunct="1">
        <a:lnSpc>
          <a:spcPct val="150000"/>
        </a:lnSpc>
        <a:spcBef>
          <a:spcPts val="0"/>
        </a:spcBef>
        <a:buFontTx/>
        <a:buNone/>
        <a:defRPr kumimoji="1" sz="1400" b="0" kern="1200">
          <a:solidFill>
            <a:schemeClr val="tx1">
              <a:lumMod val="95000"/>
              <a:lumOff val="5000"/>
            </a:schemeClr>
          </a:solidFill>
          <a:latin typeface="メイリオ" panose="020B0604030504040204" pitchFamily="50" charset="-128"/>
          <a:ea typeface="メイリオ" panose="020B0604030504040204" pitchFamily="50" charset="-128"/>
          <a:cs typeface="+mn-cs"/>
        </a:defRPr>
      </a:lvl4pPr>
      <a:lvl5pPr marL="0" indent="0" algn="l" defTabSz="685800" rtl="0" eaLnBrk="1" latinLnBrk="0" hangingPunct="1">
        <a:lnSpc>
          <a:spcPct val="150000"/>
        </a:lnSpc>
        <a:spcBef>
          <a:spcPts val="0"/>
        </a:spcBef>
        <a:buFontTx/>
        <a:buNone/>
        <a:defRPr kumimoji="1" sz="1400" b="0" kern="1200">
          <a:solidFill>
            <a:schemeClr val="tx1">
              <a:lumMod val="95000"/>
              <a:lumOff val="5000"/>
            </a:schemeClr>
          </a:solidFill>
          <a:latin typeface="メイリオ" panose="020B0604030504040204" pitchFamily="50" charset="-128"/>
          <a:ea typeface="メイリオ"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rms.gle/mRFyHRcb13V2jjpy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jaaf.or.jp/files/upload/202202/07_183011.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jaaf.or.jp/about/resist/athleticclub/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ity.osaka.lg.jp/somu/page/0000004219.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ty.osaka.lg.jp/somu/page/0000004219.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5609468" y="216127"/>
            <a:ext cx="956747" cy="468000"/>
          </a:xfrm>
          <a:prstGeom prst="roundRect">
            <a:avLst/>
          </a:prstGeom>
          <a:solidFill>
            <a:schemeClr val="tx1"/>
          </a:solidFill>
          <a:ln>
            <a:solidFill>
              <a:srgbClr val="7F7F7F"/>
            </a:solidFill>
          </a:ln>
        </p:spPr>
        <p:txBody>
          <a:bodyPr wrap="square" lIns="36000" tIns="0" rIns="36000" bIns="0" rtlCol="0" anchor="b"/>
          <a:lstStyle/>
          <a:p>
            <a:pPr algn="dist">
              <a:lnSpc>
                <a:spcPct val="80000"/>
              </a:lnSpc>
              <a:spcAft>
                <a:spcPts val="300"/>
              </a:spcAft>
            </a:pPr>
            <a:r>
              <a:rPr sz="1050" b="1" u="sng" dirty="0">
                <a:solidFill>
                  <a:schemeClr val="bg1"/>
                </a:solidFill>
                <a:latin typeface="メイリオ" panose="020B0604030504040204" pitchFamily="50" charset="-128"/>
                <a:ea typeface="メイリオ" panose="020B0604030504040204" pitchFamily="50" charset="-128"/>
              </a:rPr>
              <a:t>取扱注意</a:t>
            </a:r>
          </a:p>
          <a:p>
            <a:pPr algn="dist">
              <a:lnSpc>
                <a:spcPct val="80000"/>
              </a:lnSpc>
            </a:pPr>
            <a:r>
              <a:rPr sz="900" b="1" dirty="0">
                <a:solidFill>
                  <a:schemeClr val="bg1"/>
                </a:solidFill>
                <a:latin typeface="メイリオ" panose="020B0604030504040204" pitchFamily="50" charset="-128"/>
                <a:ea typeface="メイリオ" panose="020B0604030504040204" pitchFamily="50" charset="-128"/>
              </a:rPr>
              <a:t>無断複製禁止</a:t>
            </a:r>
            <a:endParaRPr lang="en-US" sz="900" b="1" dirty="0">
              <a:solidFill>
                <a:schemeClr val="bg1"/>
              </a:solidFill>
              <a:latin typeface="メイリオ" panose="020B0604030504040204" pitchFamily="50" charset="-128"/>
              <a:ea typeface="メイリオ" panose="020B0604030504040204" pitchFamily="50" charset="-128"/>
            </a:endParaRPr>
          </a:p>
          <a:p>
            <a:pPr algn="dist">
              <a:lnSpc>
                <a:spcPct val="80000"/>
              </a:lnSpc>
            </a:pPr>
            <a:r>
              <a:rPr lang="ja-JP" altLang="en-US" sz="900" b="1" dirty="0">
                <a:solidFill>
                  <a:schemeClr val="bg1"/>
                </a:solidFill>
                <a:latin typeface="メイリオ" panose="020B0604030504040204" pitchFamily="50" charset="-128"/>
                <a:ea typeface="メイリオ" panose="020B0604030504040204" pitchFamily="50" charset="-128"/>
              </a:rPr>
              <a:t>関係者外秘</a:t>
            </a:r>
            <a:endParaRPr lang="en-US" sz="900" b="1" dirty="0">
              <a:solidFill>
                <a:schemeClr val="bg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373764" y="4415386"/>
            <a:ext cx="6120000" cy="5400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Aft>
                <a:spcPts val="600"/>
              </a:spcAft>
            </a:pPr>
            <a:r>
              <a:rPr lang="ja-JP" altLang="en-US" sz="1400" dirty="0">
                <a:solidFill>
                  <a:schemeClr val="bg1"/>
                </a:solidFill>
                <a:latin typeface="メイリオ" panose="020B0604030504040204" pitchFamily="50" charset="-128"/>
                <a:ea typeface="メイリオ" panose="020B0604030504040204" pitchFamily="50" charset="-128"/>
              </a:rPr>
              <a:t>取材申請期間：</a:t>
            </a:r>
            <a:r>
              <a:rPr lang="en-US" altLang="ja-JP" sz="1400" dirty="0">
                <a:solidFill>
                  <a:schemeClr val="bg1"/>
                </a:solidFill>
                <a:latin typeface="メイリオ" panose="020B0604030504040204" pitchFamily="50" charset="-128"/>
                <a:ea typeface="メイリオ" panose="020B0604030504040204" pitchFamily="50" charset="-128"/>
              </a:rPr>
              <a:t>2023</a:t>
            </a:r>
            <a:r>
              <a:rPr lang="ja-JP" altLang="en-US" sz="1400" dirty="0">
                <a:solidFill>
                  <a:schemeClr val="bg1"/>
                </a:solidFill>
                <a:latin typeface="メイリオ" panose="020B0604030504040204" pitchFamily="50" charset="-128"/>
                <a:ea typeface="メイリオ" panose="020B0604030504040204" pitchFamily="50" charset="-128"/>
              </a:rPr>
              <a:t>年</a:t>
            </a:r>
            <a:r>
              <a:rPr lang="en-US" altLang="ja-JP" sz="1400" dirty="0">
                <a:solidFill>
                  <a:schemeClr val="bg1"/>
                </a:solidFill>
                <a:latin typeface="メイリオ" panose="020B0604030504040204" pitchFamily="50" charset="-128"/>
                <a:ea typeface="メイリオ" panose="020B0604030504040204" pitchFamily="50" charset="-128"/>
              </a:rPr>
              <a:t>11</a:t>
            </a:r>
            <a:r>
              <a:rPr lang="ja-JP" altLang="en-US" sz="1400" dirty="0">
                <a:solidFill>
                  <a:schemeClr val="bg1"/>
                </a:solidFill>
                <a:latin typeface="メイリオ" panose="020B0604030504040204" pitchFamily="50" charset="-128"/>
                <a:ea typeface="メイリオ" panose="020B0604030504040204" pitchFamily="50" charset="-128"/>
              </a:rPr>
              <a:t>月</a:t>
            </a:r>
            <a:r>
              <a:rPr lang="en-US" altLang="ja-JP" sz="1400" dirty="0">
                <a:solidFill>
                  <a:schemeClr val="bg1"/>
                </a:solidFill>
                <a:latin typeface="メイリオ" panose="020B0604030504040204" pitchFamily="50" charset="-128"/>
                <a:ea typeface="メイリオ" panose="020B0604030504040204" pitchFamily="50" charset="-128"/>
              </a:rPr>
              <a:t>17</a:t>
            </a:r>
            <a:r>
              <a:rPr lang="ja-JP" altLang="en-US" sz="1400" dirty="0">
                <a:solidFill>
                  <a:schemeClr val="bg1"/>
                </a:solidFill>
                <a:latin typeface="メイリオ" panose="020B0604030504040204" pitchFamily="50" charset="-128"/>
                <a:ea typeface="メイリオ" panose="020B0604030504040204" pitchFamily="50" charset="-128"/>
              </a:rPr>
              <a:t>日（金）～</a:t>
            </a:r>
            <a:r>
              <a:rPr lang="en-US" altLang="ja-JP" sz="1400" dirty="0">
                <a:solidFill>
                  <a:schemeClr val="bg1"/>
                </a:solidFill>
                <a:latin typeface="メイリオ" panose="020B0604030504040204" pitchFamily="50" charset="-128"/>
                <a:ea typeface="メイリオ" panose="020B0604030504040204" pitchFamily="50" charset="-128"/>
              </a:rPr>
              <a:t>11</a:t>
            </a:r>
            <a:r>
              <a:rPr lang="ja-JP" altLang="en-US" sz="1400" dirty="0">
                <a:solidFill>
                  <a:schemeClr val="bg1"/>
                </a:solidFill>
                <a:latin typeface="メイリオ" panose="020B0604030504040204" pitchFamily="50" charset="-128"/>
                <a:ea typeface="メイリオ" panose="020B0604030504040204" pitchFamily="50" charset="-128"/>
              </a:rPr>
              <a:t>月</a:t>
            </a:r>
            <a:r>
              <a:rPr lang="en-US" altLang="ja-JP" sz="1400" dirty="0">
                <a:solidFill>
                  <a:schemeClr val="bg1"/>
                </a:solidFill>
                <a:latin typeface="メイリオ" panose="020B0604030504040204" pitchFamily="50" charset="-128"/>
                <a:ea typeface="メイリオ" panose="020B0604030504040204" pitchFamily="50" charset="-128"/>
              </a:rPr>
              <a:t>24</a:t>
            </a:r>
            <a:r>
              <a:rPr lang="ja-JP" altLang="en-US" sz="1400" dirty="0">
                <a:solidFill>
                  <a:schemeClr val="bg1"/>
                </a:solidFill>
                <a:latin typeface="メイリオ" panose="020B0604030504040204" pitchFamily="50" charset="-128"/>
                <a:ea typeface="メイリオ" panose="020B0604030504040204" pitchFamily="50" charset="-128"/>
              </a:rPr>
              <a:t>日（金）</a:t>
            </a:r>
            <a:r>
              <a:rPr lang="en-US" altLang="ja-JP" sz="1400" dirty="0">
                <a:solidFill>
                  <a:schemeClr val="bg1"/>
                </a:solidFill>
                <a:latin typeface="メイリオ" panose="020B0604030504040204" pitchFamily="50" charset="-128"/>
                <a:ea typeface="メイリオ" panose="020B0604030504040204" pitchFamily="50" charset="-128"/>
              </a:rPr>
              <a:t>18:00</a:t>
            </a:r>
          </a:p>
        </p:txBody>
      </p:sp>
      <p:sp>
        <p:nvSpPr>
          <p:cNvPr id="26" name="テキスト ボックス 25"/>
          <p:cNvSpPr txBox="1"/>
          <p:nvPr/>
        </p:nvSpPr>
        <p:spPr>
          <a:xfrm>
            <a:off x="-68433" y="2177535"/>
            <a:ext cx="7020000" cy="1991140"/>
          </a:xfrm>
          <a:prstGeom prst="rect">
            <a:avLst/>
          </a:prstGeom>
          <a:solidFill>
            <a:schemeClr val="accent1">
              <a:lumMod val="50000"/>
            </a:schemeClr>
          </a:solidFill>
        </p:spPr>
        <p:txBody>
          <a:bodyPr wrap="none" rtlCol="0" anchor="ctr">
            <a:noAutofit/>
          </a:bodyPr>
          <a:lstStyle/>
          <a:p>
            <a:pPr algn="ctr"/>
            <a:endParaRPr lang="en-US" altLang="ja-JP" b="1" dirty="0">
              <a:solidFill>
                <a:schemeClr val="bg1"/>
              </a:solidFill>
              <a:latin typeface="メイリオ" panose="020B0604030504040204" pitchFamily="50" charset="-128"/>
              <a:ea typeface="メイリオ" panose="020B0604030504040204" pitchFamily="50" charset="-128"/>
              <a:cs typeface="メイリオ"/>
            </a:endParaRPr>
          </a:p>
        </p:txBody>
      </p:sp>
      <p:cxnSp>
        <p:nvCxnSpPr>
          <p:cNvPr id="27" name="直線コネクタ 26">
            <a:extLst>
              <a:ext uri="{FF2B5EF4-FFF2-40B4-BE49-F238E27FC236}">
                <a16:creationId xmlns:a16="http://schemas.microsoft.com/office/drawing/2014/main" id="{CBAE0E61-84EF-4D66-904C-46F181397583}"/>
              </a:ext>
            </a:extLst>
          </p:cNvPr>
          <p:cNvCxnSpPr>
            <a:cxnSpLocks/>
          </p:cNvCxnSpPr>
          <p:nvPr/>
        </p:nvCxnSpPr>
        <p:spPr>
          <a:xfrm>
            <a:off x="-68433" y="3261359"/>
            <a:ext cx="7020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9" name="正方形/長方形 28">
            <a:extLst>
              <a:ext uri="{FF2B5EF4-FFF2-40B4-BE49-F238E27FC236}">
                <a16:creationId xmlns:a16="http://schemas.microsoft.com/office/drawing/2014/main" id="{AFB6CEB7-DC6E-4B60-BB3C-1798FB91E85A}"/>
              </a:ext>
            </a:extLst>
          </p:cNvPr>
          <p:cNvSpPr/>
          <p:nvPr/>
        </p:nvSpPr>
        <p:spPr>
          <a:xfrm>
            <a:off x="741567" y="2525105"/>
            <a:ext cx="5400000" cy="1296000"/>
          </a:xfrm>
          <a:prstGeom prst="rect">
            <a:avLst/>
          </a:prstGeom>
        </p:spPr>
        <p:txBody>
          <a:bodyPr wrap="none" anchor="ctr">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a:rPr>
              <a:t>大阪・中之島</a:t>
            </a:r>
            <a:r>
              <a:rPr lang="en-US" altLang="ja-JP" sz="2000" b="1" dirty="0">
                <a:solidFill>
                  <a:schemeClr val="bg1"/>
                </a:solidFill>
                <a:latin typeface="メイリオ" panose="020B0604030504040204" pitchFamily="50" charset="-128"/>
                <a:ea typeface="メイリオ" panose="020B0604030504040204" pitchFamily="50" charset="-128"/>
                <a:cs typeface="メイリオ"/>
              </a:rPr>
              <a:t>2023</a:t>
            </a:r>
            <a:r>
              <a:rPr lang="ja-JP" altLang="en-US" sz="2000" b="1" dirty="0">
                <a:solidFill>
                  <a:schemeClr val="bg1"/>
                </a:solidFill>
                <a:latin typeface="メイリオ" panose="020B0604030504040204" pitchFamily="50" charset="-128"/>
                <a:ea typeface="メイリオ" panose="020B0604030504040204" pitchFamily="50" charset="-128"/>
                <a:cs typeface="メイリオ"/>
              </a:rPr>
              <a:t>競歩大会</a:t>
            </a:r>
            <a:endParaRPr lang="en-US" altLang="ja-JP" sz="2000" b="1" dirty="0">
              <a:solidFill>
                <a:schemeClr val="bg1"/>
              </a:solidFill>
              <a:latin typeface="メイリオ" panose="020B0604030504040204" pitchFamily="50" charset="-128"/>
              <a:ea typeface="メイリオ" panose="020B0604030504040204" pitchFamily="50" charset="-128"/>
              <a:cs typeface="メイリオ"/>
            </a:endParaRPr>
          </a:p>
          <a:p>
            <a:pPr algn="ctr"/>
            <a:r>
              <a:rPr lang="en-US" altLang="ja-JP" sz="2000" b="1" dirty="0">
                <a:solidFill>
                  <a:schemeClr val="bg1"/>
                </a:solidFill>
                <a:latin typeface="メイリオ" panose="020B0604030504040204" pitchFamily="50" charset="-128"/>
                <a:ea typeface="メイリオ" panose="020B0604030504040204" pitchFamily="50" charset="-128"/>
                <a:cs typeface="メイリオ"/>
              </a:rPr>
              <a:t>Race walking in Osaka Nakanoshima 23</a:t>
            </a:r>
          </a:p>
          <a:p>
            <a:pPr algn="ctr"/>
            <a:r>
              <a:rPr lang="zh-TW" altLang="en-US" sz="2400" b="1" dirty="0">
                <a:solidFill>
                  <a:schemeClr val="bg1"/>
                </a:solidFill>
                <a:latin typeface="メイリオ" panose="020B0604030504040204" pitchFamily="50" charset="-128"/>
                <a:ea typeface="メイリオ" panose="020B0604030504040204" pitchFamily="50" charset="-128"/>
                <a:cs typeface="メイリオ"/>
              </a:rPr>
              <a:t>取材要項（案）</a:t>
            </a:r>
            <a:endParaRPr lang="ja-JP" altLang="en-US" sz="2400"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30" name="Text Box 6"/>
          <p:cNvSpPr txBox="1">
            <a:spLocks noChangeArrowheads="1"/>
          </p:cNvSpPr>
          <p:nvPr/>
        </p:nvSpPr>
        <p:spPr bwMode="auto">
          <a:xfrm>
            <a:off x="1461567" y="5682953"/>
            <a:ext cx="3960000" cy="2160000"/>
          </a:xfrm>
          <a:prstGeom prst="rect">
            <a:avLst/>
          </a:prstGeom>
          <a:noFill/>
          <a:ln w="9525">
            <a:noFill/>
            <a:miter lim="800000"/>
            <a:headEnd/>
            <a:tailEnd/>
          </a:ln>
          <a:effectLst/>
        </p:spPr>
        <p:txBody>
          <a:bodyPr wrap="none" anchor="ctr">
            <a:noAutofit/>
          </a:bodyPr>
          <a:lstStyle/>
          <a:p>
            <a:pPr eaLnBrk="1" hangingPunct="1">
              <a:lnSpc>
                <a:spcPct val="130000"/>
              </a:lnSpc>
              <a:defRPr/>
            </a:pPr>
            <a:r>
              <a:rPr lang="zh-TW" altLang="en-US" sz="1400" b="1" dirty="0">
                <a:latin typeface="メイリオ" panose="020B0604030504040204" pitchFamily="50" charset="-128"/>
                <a:ea typeface="メイリオ" panose="020B0604030504040204" pitchFamily="50" charset="-128"/>
              </a:rPr>
              <a:t>主</a:t>
            </a:r>
            <a:r>
              <a:rPr lang="ja-JP" altLang="en-US" sz="1400" b="1" dirty="0">
                <a:latin typeface="メイリオ" panose="020B0604030504040204" pitchFamily="50" charset="-128"/>
                <a:ea typeface="メイリオ" panose="020B0604030504040204" pitchFamily="50" charset="-128"/>
              </a:rPr>
              <a:t>　</a:t>
            </a:r>
            <a:r>
              <a:rPr lang="zh-TW" altLang="en-US" sz="1400" b="1" dirty="0">
                <a:latin typeface="メイリオ" panose="020B0604030504040204" pitchFamily="50" charset="-128"/>
                <a:ea typeface="メイリオ" panose="020B0604030504040204" pitchFamily="50" charset="-128"/>
              </a:rPr>
              <a:t>催：公益財団法人 大阪陸上競技協会</a:t>
            </a:r>
          </a:p>
          <a:p>
            <a:pPr eaLnBrk="1" hangingPunct="1">
              <a:lnSpc>
                <a:spcPct val="130000"/>
              </a:lnSpc>
              <a:defRPr/>
            </a:pPr>
            <a:r>
              <a:rPr lang="zh-TW" altLang="en-US" sz="1400" b="1" dirty="0">
                <a:latin typeface="メイリオ" panose="020B0604030504040204" pitchFamily="50" charset="-128"/>
                <a:ea typeface="メイリオ" panose="020B0604030504040204" pitchFamily="50" charset="-128"/>
              </a:rPr>
              <a:t>共</a:t>
            </a:r>
            <a:r>
              <a:rPr lang="ja-JP" altLang="en-US" sz="1400" b="1" dirty="0">
                <a:latin typeface="メイリオ" panose="020B0604030504040204" pitchFamily="50" charset="-128"/>
                <a:ea typeface="メイリオ" panose="020B0604030504040204" pitchFamily="50" charset="-128"/>
              </a:rPr>
              <a:t>　</a:t>
            </a:r>
            <a:r>
              <a:rPr lang="zh-TW" altLang="en-US" sz="1400" b="1" dirty="0">
                <a:latin typeface="メイリオ" panose="020B0604030504040204" pitchFamily="50" charset="-128"/>
                <a:ea typeface="メイリオ" panose="020B0604030504040204" pitchFamily="50" charset="-128"/>
              </a:rPr>
              <a:t>催：大阪市</a:t>
            </a:r>
          </a:p>
          <a:p>
            <a:pPr eaLnBrk="1" hangingPunct="1">
              <a:lnSpc>
                <a:spcPct val="130000"/>
              </a:lnSpc>
              <a:defRPr/>
            </a:pPr>
            <a:r>
              <a:rPr lang="zh-TW" altLang="en-US" sz="1400" b="1" dirty="0">
                <a:latin typeface="メイリオ" panose="020B0604030504040204" pitchFamily="50" charset="-128"/>
                <a:ea typeface="メイリオ" panose="020B0604030504040204" pitchFamily="50" charset="-128"/>
              </a:rPr>
              <a:t>協</a:t>
            </a:r>
            <a:r>
              <a:rPr lang="ja-JP" altLang="en-US" sz="1400" b="1" dirty="0">
                <a:latin typeface="メイリオ" panose="020B0604030504040204" pitchFamily="50" charset="-128"/>
                <a:ea typeface="メイリオ" panose="020B0604030504040204" pitchFamily="50" charset="-128"/>
              </a:rPr>
              <a:t>　</a:t>
            </a:r>
            <a:r>
              <a:rPr lang="zh-TW" altLang="en-US" sz="1400" b="1" dirty="0">
                <a:latin typeface="メイリオ" panose="020B0604030504040204" pitchFamily="50" charset="-128"/>
                <a:ea typeface="メイリオ" panose="020B0604030504040204" pitchFamily="50" charset="-128"/>
              </a:rPr>
              <a:t>力：公益財団法人 日本陸上競技連盟</a:t>
            </a:r>
            <a:endParaRPr lang="en-US" altLang="zh-TW" sz="1400" b="1" dirty="0">
              <a:latin typeface="メイリオ" panose="020B0604030504040204" pitchFamily="50" charset="-128"/>
              <a:ea typeface="メイリオ" panose="020B0604030504040204" pitchFamily="50" charset="-128"/>
            </a:endParaRPr>
          </a:p>
          <a:p>
            <a:pPr eaLnBrk="1" hangingPunct="1">
              <a:lnSpc>
                <a:spcPct val="130000"/>
              </a:lnSpc>
              <a:defRPr/>
            </a:pPr>
            <a:r>
              <a:rPr lang="ja-JP" altLang="en-US" sz="1400" b="1" dirty="0">
                <a:latin typeface="メイリオ" panose="020B0604030504040204" pitchFamily="50" charset="-128"/>
                <a:ea typeface="メイリオ" panose="020B0604030504040204" pitchFamily="50" charset="-128"/>
              </a:rPr>
              <a:t>　　　　京阪ホールディングス株式会社</a:t>
            </a:r>
            <a:endParaRPr lang="en-US" altLang="ja-JP" sz="1400" b="1" dirty="0">
              <a:latin typeface="メイリオ" panose="020B0604030504040204" pitchFamily="50" charset="-128"/>
              <a:ea typeface="メイリオ" panose="020B0604030504040204" pitchFamily="50" charset="-128"/>
            </a:endParaRPr>
          </a:p>
          <a:p>
            <a:pPr>
              <a:lnSpc>
                <a:spcPct val="130000"/>
              </a:lnSpc>
              <a:defRPr/>
            </a:pPr>
            <a:r>
              <a:rPr lang="zh-TW" altLang="en-US" sz="1400" b="1" dirty="0">
                <a:latin typeface="メイリオ" panose="020B0604030504040204" pitchFamily="50" charset="-128"/>
                <a:ea typeface="メイリオ" panose="020B0604030504040204" pitchFamily="50" charset="-128"/>
              </a:rPr>
              <a:t>主</a:t>
            </a:r>
            <a:r>
              <a:rPr lang="ja-JP" altLang="en-US" sz="1400" b="1" dirty="0">
                <a:latin typeface="メイリオ" panose="020B0604030504040204" pitchFamily="50" charset="-128"/>
                <a:ea typeface="メイリオ" panose="020B0604030504040204" pitchFamily="50" charset="-128"/>
              </a:rPr>
              <a:t>　</a:t>
            </a:r>
            <a:r>
              <a:rPr lang="zh-TW" altLang="en-US" sz="1400" b="1" dirty="0">
                <a:latin typeface="メイリオ" panose="020B0604030504040204" pitchFamily="50" charset="-128"/>
                <a:ea typeface="メイリオ" panose="020B0604030504040204" pitchFamily="50" charset="-128"/>
              </a:rPr>
              <a:t>管：公益財団法人 大阪陸上競技協会</a:t>
            </a:r>
          </a:p>
          <a:p>
            <a:pPr eaLnBrk="1" hangingPunct="1">
              <a:lnSpc>
                <a:spcPct val="130000"/>
              </a:lnSpc>
              <a:defRPr/>
            </a:pPr>
            <a:r>
              <a:rPr lang="ja-JP" altLang="en-US" sz="1400" b="1" dirty="0">
                <a:latin typeface="メイリオ" panose="020B0604030504040204" pitchFamily="50" charset="-128"/>
                <a:ea typeface="メイリオ" panose="020B0604030504040204" pitchFamily="50" charset="-128"/>
              </a:rPr>
              <a:t>開催日：</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11</a:t>
            </a:r>
            <a:r>
              <a:rPr lang="ja-JP" altLang="en-US" sz="1400" b="1" dirty="0">
                <a:latin typeface="メイリオ" panose="020B0604030504040204" pitchFamily="50" charset="-128"/>
                <a:ea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rPr>
              <a:t>26</a:t>
            </a:r>
            <a:r>
              <a:rPr lang="ja-JP" altLang="en-US" sz="1400" b="1" dirty="0">
                <a:latin typeface="メイリオ" panose="020B0604030504040204" pitchFamily="50" charset="-128"/>
                <a:ea typeface="メイリオ" panose="020B0604030504040204" pitchFamily="50" charset="-128"/>
              </a:rPr>
              <a:t>日（日）</a:t>
            </a:r>
            <a:endParaRPr lang="en-US" altLang="ja-JP" sz="1400" b="1" dirty="0">
              <a:latin typeface="メイリオ" panose="020B0604030504040204" pitchFamily="50" charset="-128"/>
              <a:ea typeface="メイリオ" panose="020B0604030504040204" pitchFamily="50" charset="-128"/>
            </a:endParaRPr>
          </a:p>
          <a:p>
            <a:pPr eaLnBrk="1" hangingPunct="1">
              <a:lnSpc>
                <a:spcPct val="130000"/>
              </a:lnSpc>
              <a:defRPr/>
            </a:pPr>
            <a:r>
              <a:rPr lang="ja-JP" altLang="en-US" sz="1400" b="1" dirty="0">
                <a:latin typeface="メイリオ" panose="020B0604030504040204" pitchFamily="50" charset="-128"/>
                <a:ea typeface="メイリオ" panose="020B0604030504040204" pitchFamily="50" charset="-128"/>
              </a:rPr>
              <a:t>開催地：大阪府大阪市北区中之島</a:t>
            </a:r>
            <a:endParaRPr lang="en-US" altLang="ja-JP" sz="1400" b="1" dirty="0">
              <a:latin typeface="メイリオ" panose="020B0604030504040204" pitchFamily="50" charset="-128"/>
              <a:ea typeface="メイリオ" panose="020B0604030504040204" pitchFamily="50" charset="-128"/>
            </a:endParaRPr>
          </a:p>
        </p:txBody>
      </p:sp>
      <p:sp>
        <p:nvSpPr>
          <p:cNvPr id="32" name="正方形/長方形 31"/>
          <p:cNvSpPr/>
          <p:nvPr/>
        </p:nvSpPr>
        <p:spPr>
          <a:xfrm>
            <a:off x="2361567" y="8373911"/>
            <a:ext cx="2160000" cy="1080000"/>
          </a:xfrm>
          <a:prstGeom prst="rect">
            <a:avLst/>
          </a:prstGeom>
          <a:solidFill>
            <a:schemeClr val="tx1">
              <a:lumMod val="50000"/>
              <a:lumOff val="50000"/>
            </a:schemeClr>
          </a:solidFill>
        </p:spPr>
        <p:txBody>
          <a:bodyPr wrap="square" lIns="91428" tIns="36000" rIns="91428" bIns="45715" anchor="ctr">
            <a:noAutofit/>
          </a:bodyPr>
          <a:lstStyle/>
          <a:p>
            <a:pPr algn="ctr">
              <a:lnSpc>
                <a:spcPct val="130000"/>
              </a:lnSpc>
            </a:pPr>
            <a:r>
              <a:rPr lang="ja-JP" altLang="en-US" sz="1100" dirty="0">
                <a:ln w="6350">
                  <a:noFill/>
                </a:ln>
                <a:solidFill>
                  <a:schemeClr val="bg1"/>
                </a:solidFill>
                <a:latin typeface="メイリオ" panose="020B0604030504040204" pitchFamily="50" charset="-128"/>
                <a:ea typeface="メイリオ" panose="020B0604030504040204" pitchFamily="50" charset="-128"/>
              </a:rPr>
              <a:t>（更新記録）</a:t>
            </a:r>
            <a:endParaRPr lang="en-US" altLang="ja-JP" sz="1100" dirty="0">
              <a:ln w="6350">
                <a:noFill/>
              </a:ln>
              <a:solidFill>
                <a:schemeClr val="bg1"/>
              </a:solidFill>
              <a:latin typeface="メイリオ" panose="020B0604030504040204" pitchFamily="50" charset="-128"/>
              <a:ea typeface="メイリオ" panose="020B0604030504040204" pitchFamily="50" charset="-128"/>
            </a:endParaRPr>
          </a:p>
          <a:p>
            <a:pPr algn="ctr">
              <a:lnSpc>
                <a:spcPct val="130000"/>
              </a:lnSpc>
            </a:pPr>
            <a:r>
              <a:rPr lang="en-US" altLang="ja-JP" sz="1100" dirty="0">
                <a:ln w="6350">
                  <a:noFill/>
                </a:ln>
                <a:solidFill>
                  <a:schemeClr val="bg1"/>
                </a:solidFill>
                <a:latin typeface="メイリオ" panose="020B0604030504040204" pitchFamily="50" charset="-128"/>
                <a:ea typeface="メイリオ" panose="020B0604030504040204" pitchFamily="50" charset="-128"/>
              </a:rPr>
              <a:t>2023</a:t>
            </a:r>
            <a:r>
              <a:rPr lang="ja-JP" altLang="en-US" sz="1100" dirty="0">
                <a:ln w="6350">
                  <a:noFill/>
                </a:ln>
                <a:solidFill>
                  <a:schemeClr val="bg1"/>
                </a:solidFill>
                <a:latin typeface="メイリオ" panose="020B0604030504040204" pitchFamily="50" charset="-128"/>
                <a:ea typeface="メイリオ" panose="020B0604030504040204" pitchFamily="50" charset="-128"/>
              </a:rPr>
              <a:t>年</a:t>
            </a:r>
            <a:r>
              <a:rPr lang="en-US" altLang="ja-JP" sz="1100" dirty="0">
                <a:ln w="6350">
                  <a:noFill/>
                </a:ln>
                <a:solidFill>
                  <a:schemeClr val="bg1"/>
                </a:solidFill>
                <a:latin typeface="メイリオ" panose="020B0604030504040204" pitchFamily="50" charset="-128"/>
                <a:ea typeface="メイリオ" panose="020B0604030504040204" pitchFamily="50" charset="-128"/>
              </a:rPr>
              <a:t>11</a:t>
            </a:r>
            <a:r>
              <a:rPr lang="ja-JP" altLang="en-US" sz="1100" dirty="0">
                <a:ln w="6350">
                  <a:noFill/>
                </a:ln>
                <a:solidFill>
                  <a:schemeClr val="bg1"/>
                </a:solidFill>
                <a:latin typeface="メイリオ" panose="020B0604030504040204" pitchFamily="50" charset="-128"/>
                <a:ea typeface="メイリオ" panose="020B0604030504040204" pitchFamily="50" charset="-128"/>
              </a:rPr>
              <a:t>月</a:t>
            </a:r>
            <a:r>
              <a:rPr lang="en-US" altLang="ja-JP" sz="1100" dirty="0">
                <a:ln w="6350">
                  <a:noFill/>
                </a:ln>
                <a:solidFill>
                  <a:schemeClr val="bg1"/>
                </a:solidFill>
                <a:latin typeface="メイリオ" panose="020B0604030504040204" pitchFamily="50" charset="-128"/>
                <a:ea typeface="メイリオ" panose="020B0604030504040204" pitchFamily="50" charset="-128"/>
              </a:rPr>
              <a:t>13</a:t>
            </a:r>
            <a:r>
              <a:rPr lang="ja-JP" altLang="en-US" sz="1100" dirty="0">
                <a:ln w="6350">
                  <a:noFill/>
                </a:ln>
                <a:solidFill>
                  <a:schemeClr val="bg1"/>
                </a:solidFill>
                <a:latin typeface="メイリオ" panose="020B0604030504040204" pitchFamily="50" charset="-128"/>
                <a:ea typeface="メイリオ" panose="020B0604030504040204" pitchFamily="50" charset="-128"/>
              </a:rPr>
              <a:t>日</a:t>
            </a:r>
            <a:r>
              <a:rPr lang="en-US" altLang="ja-JP" sz="1100" dirty="0">
                <a:ln w="6350">
                  <a:noFill/>
                </a:ln>
                <a:solidFill>
                  <a:schemeClr val="bg1"/>
                </a:solidFill>
                <a:latin typeface="メイリオ" panose="020B0604030504040204" pitchFamily="50" charset="-128"/>
                <a:ea typeface="メイリオ" panose="020B0604030504040204" pitchFamily="50" charset="-128"/>
              </a:rPr>
              <a:t>08:30</a:t>
            </a:r>
          </a:p>
          <a:p>
            <a:pPr algn="ctr">
              <a:lnSpc>
                <a:spcPct val="130000"/>
              </a:lnSpc>
            </a:pPr>
            <a:r>
              <a:rPr lang="en-US" altLang="ja-JP" sz="1100" dirty="0">
                <a:ln w="6350">
                  <a:noFill/>
                </a:ln>
                <a:solidFill>
                  <a:schemeClr val="bg1"/>
                </a:solidFill>
                <a:latin typeface="メイリオ" panose="020B0604030504040204" pitchFamily="50" charset="-128"/>
                <a:ea typeface="メイリオ" panose="020B0604030504040204" pitchFamily="50" charset="-128"/>
              </a:rPr>
              <a:t>2023</a:t>
            </a:r>
            <a:r>
              <a:rPr lang="ja-JP" altLang="en-US" sz="1100" dirty="0">
                <a:ln w="6350">
                  <a:noFill/>
                </a:ln>
                <a:solidFill>
                  <a:schemeClr val="bg1"/>
                </a:solidFill>
                <a:latin typeface="メイリオ" panose="020B0604030504040204" pitchFamily="50" charset="-128"/>
                <a:ea typeface="メイリオ" panose="020B0604030504040204" pitchFamily="50" charset="-128"/>
              </a:rPr>
              <a:t>年</a:t>
            </a:r>
            <a:r>
              <a:rPr lang="en-US" altLang="ja-JP" sz="1100" dirty="0">
                <a:ln w="6350">
                  <a:noFill/>
                </a:ln>
                <a:solidFill>
                  <a:schemeClr val="bg1"/>
                </a:solidFill>
                <a:latin typeface="メイリオ" panose="020B0604030504040204" pitchFamily="50" charset="-128"/>
                <a:ea typeface="メイリオ" panose="020B0604030504040204" pitchFamily="50" charset="-128"/>
              </a:rPr>
              <a:t>11</a:t>
            </a:r>
            <a:r>
              <a:rPr lang="ja-JP" altLang="en-US" sz="1100" dirty="0">
                <a:ln w="6350">
                  <a:noFill/>
                </a:ln>
                <a:solidFill>
                  <a:schemeClr val="bg1"/>
                </a:solidFill>
                <a:latin typeface="メイリオ" panose="020B0604030504040204" pitchFamily="50" charset="-128"/>
                <a:ea typeface="メイリオ" panose="020B0604030504040204" pitchFamily="50" charset="-128"/>
              </a:rPr>
              <a:t>月</a:t>
            </a:r>
            <a:r>
              <a:rPr lang="en-US" altLang="ja-JP" sz="1100" dirty="0">
                <a:ln w="6350">
                  <a:noFill/>
                </a:ln>
                <a:solidFill>
                  <a:schemeClr val="bg1"/>
                </a:solidFill>
                <a:latin typeface="メイリオ" panose="020B0604030504040204" pitchFamily="50" charset="-128"/>
                <a:ea typeface="メイリオ" panose="020B0604030504040204" pitchFamily="50" charset="-128"/>
              </a:rPr>
              <a:t>16</a:t>
            </a:r>
            <a:r>
              <a:rPr lang="ja-JP" altLang="en-US" sz="1100" dirty="0">
                <a:ln w="6350">
                  <a:noFill/>
                </a:ln>
                <a:solidFill>
                  <a:schemeClr val="bg1"/>
                </a:solidFill>
                <a:latin typeface="メイリオ" panose="020B0604030504040204" pitchFamily="50" charset="-128"/>
                <a:ea typeface="メイリオ" panose="020B0604030504040204" pitchFamily="50" charset="-128"/>
              </a:rPr>
              <a:t>日</a:t>
            </a:r>
            <a:r>
              <a:rPr lang="en-US" altLang="ja-JP" sz="1100" dirty="0">
                <a:ln w="6350">
                  <a:noFill/>
                </a:ln>
                <a:solidFill>
                  <a:schemeClr val="bg1"/>
                </a:solidFill>
                <a:latin typeface="メイリオ" panose="020B0604030504040204" pitchFamily="50" charset="-128"/>
                <a:ea typeface="メイリオ" panose="020B0604030504040204" pitchFamily="50" charset="-128"/>
              </a:rPr>
              <a:t>06:55</a:t>
            </a:r>
          </a:p>
          <a:p>
            <a:pPr algn="ctr">
              <a:lnSpc>
                <a:spcPct val="130000"/>
              </a:lnSpc>
            </a:pPr>
            <a:r>
              <a:rPr lang="en-US" altLang="ja-JP" sz="1100" u="sng" dirty="0">
                <a:ln w="6350">
                  <a:noFill/>
                </a:ln>
                <a:solidFill>
                  <a:srgbClr val="FFFF00"/>
                </a:solidFill>
                <a:latin typeface="メイリオ" panose="020B0604030504040204" pitchFamily="50" charset="-128"/>
                <a:ea typeface="メイリオ" panose="020B0604030504040204" pitchFamily="50" charset="-128"/>
              </a:rPr>
              <a:t>2023</a:t>
            </a:r>
            <a:r>
              <a:rPr lang="ja-JP" altLang="en-US" sz="1100" u="sng" dirty="0">
                <a:ln w="6350">
                  <a:noFill/>
                </a:ln>
                <a:solidFill>
                  <a:srgbClr val="FFFF00"/>
                </a:solidFill>
                <a:latin typeface="メイリオ" panose="020B0604030504040204" pitchFamily="50" charset="-128"/>
                <a:ea typeface="メイリオ" panose="020B0604030504040204" pitchFamily="50" charset="-128"/>
              </a:rPr>
              <a:t>年</a:t>
            </a:r>
            <a:r>
              <a:rPr lang="en-US" altLang="ja-JP" sz="1100" u="sng" dirty="0">
                <a:ln w="6350">
                  <a:noFill/>
                </a:ln>
                <a:solidFill>
                  <a:srgbClr val="FFFF00"/>
                </a:solidFill>
                <a:latin typeface="メイリオ" panose="020B0604030504040204" pitchFamily="50" charset="-128"/>
                <a:ea typeface="メイリオ" panose="020B0604030504040204" pitchFamily="50" charset="-128"/>
              </a:rPr>
              <a:t>11</a:t>
            </a:r>
            <a:r>
              <a:rPr lang="ja-JP" altLang="en-US" sz="1100" u="sng" dirty="0">
                <a:ln w="6350">
                  <a:noFill/>
                </a:ln>
                <a:solidFill>
                  <a:srgbClr val="FFFF00"/>
                </a:solidFill>
                <a:latin typeface="メイリオ" panose="020B0604030504040204" pitchFamily="50" charset="-128"/>
                <a:ea typeface="メイリオ" panose="020B0604030504040204" pitchFamily="50" charset="-128"/>
              </a:rPr>
              <a:t>月</a:t>
            </a:r>
            <a:r>
              <a:rPr lang="en-US" altLang="ja-JP" sz="1100" u="sng" dirty="0">
                <a:ln w="6350">
                  <a:noFill/>
                </a:ln>
                <a:solidFill>
                  <a:srgbClr val="FFFF00"/>
                </a:solidFill>
                <a:latin typeface="メイリオ" panose="020B0604030504040204" pitchFamily="50" charset="-128"/>
                <a:ea typeface="メイリオ" panose="020B0604030504040204" pitchFamily="50" charset="-128"/>
              </a:rPr>
              <a:t>17</a:t>
            </a:r>
            <a:r>
              <a:rPr lang="ja-JP" altLang="en-US" sz="1100" u="sng" dirty="0">
                <a:ln w="6350">
                  <a:noFill/>
                </a:ln>
                <a:solidFill>
                  <a:srgbClr val="FFFF00"/>
                </a:solidFill>
                <a:latin typeface="メイリオ" panose="020B0604030504040204" pitchFamily="50" charset="-128"/>
                <a:ea typeface="メイリオ" panose="020B0604030504040204" pitchFamily="50" charset="-128"/>
              </a:rPr>
              <a:t>日</a:t>
            </a:r>
            <a:r>
              <a:rPr lang="en-US" altLang="ja-JP" sz="1100" u="sng" dirty="0">
                <a:ln w="6350">
                  <a:noFill/>
                </a:ln>
                <a:solidFill>
                  <a:srgbClr val="FFFF00"/>
                </a:solidFill>
                <a:latin typeface="メイリオ" panose="020B0604030504040204" pitchFamily="50" charset="-128"/>
                <a:ea typeface="メイリオ" panose="020B0604030504040204" pitchFamily="50" charset="-128"/>
              </a:rPr>
              <a:t>16:25</a:t>
            </a:r>
            <a:endParaRPr lang="ja-JP" altLang="en-US" sz="1100" u="sng" dirty="0">
              <a:ln w="6350">
                <a:noFill/>
              </a:ln>
              <a:solidFill>
                <a:srgbClr val="FFFF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412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276790" y="273682"/>
            <a:ext cx="432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取材ガイドライン</a:t>
            </a:r>
          </a:p>
        </p:txBody>
      </p:sp>
      <p:sp>
        <p:nvSpPr>
          <p:cNvPr id="6" name="テキスト ボックス 5">
            <a:extLst>
              <a:ext uri="{FF2B5EF4-FFF2-40B4-BE49-F238E27FC236}">
                <a16:creationId xmlns:a16="http://schemas.microsoft.com/office/drawing/2014/main" id="{B1963BEF-6C87-AA02-802F-D24C9F86F755}"/>
              </a:ext>
            </a:extLst>
          </p:cNvPr>
          <p:cNvSpPr txBox="1"/>
          <p:nvPr/>
        </p:nvSpPr>
        <p:spPr>
          <a:xfrm>
            <a:off x="369000" y="3326775"/>
            <a:ext cx="6120000" cy="5940000"/>
          </a:xfrm>
          <a:prstGeom prst="rect">
            <a:avLst/>
          </a:prstGeom>
          <a:noFill/>
        </p:spPr>
        <p:txBody>
          <a:bodyPr wrap="square" rtlCol="0" anchor="t">
            <a:no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rPr>
              <a:t>■取材に関する注意事項</a:t>
            </a:r>
            <a:endParaRPr kumimoji="1" lang="en-US" altLang="ja-JP" sz="1200" b="1" dirty="0">
              <a:latin typeface="メイリオ" panose="020B0604030504040204" pitchFamily="50" charset="-128"/>
              <a:ea typeface="メイリオ" panose="020B0604030504040204" pitchFamily="50" charset="-128"/>
            </a:endParaRPr>
          </a:p>
          <a:p>
            <a:pPr>
              <a:lnSpc>
                <a:spcPct val="150000"/>
              </a:lnSpc>
            </a:pPr>
            <a:r>
              <a:rPr lang="ja-JP" altLang="en-US" sz="1100" dirty="0">
                <a:latin typeface="メイリオ" panose="020B0604030504040204" pitchFamily="50" charset="-128"/>
                <a:ea typeface="メイリオ" panose="020B0604030504040204" pitchFamily="50" charset="-128"/>
              </a:rPr>
              <a:t>本大会では、下記のとおり取材・報道体制を整えております。取材前に必ずご一読の上、ご協力賜りますようお願い申し上げます。</a:t>
            </a:r>
            <a:endParaRPr lang="en-US" altLang="ja-JP" sz="1100" dirty="0">
              <a:latin typeface="メイリオ" panose="020B0604030504040204" pitchFamily="50" charset="-128"/>
              <a:ea typeface="メイリオ" panose="020B0604030504040204" pitchFamily="50" charset="-128"/>
            </a:endParaRPr>
          </a:p>
          <a:p>
            <a:pPr>
              <a:lnSpc>
                <a:spcPct val="150000"/>
              </a:lnSpc>
            </a:pPr>
            <a:endParaRPr lang="ja-JP" altLang="en-US" sz="1100" dirty="0">
              <a:latin typeface="メイリオ" panose="020B0604030504040204" pitchFamily="50" charset="-128"/>
              <a:ea typeface="メイリオ" panose="020B0604030504040204" pitchFamily="50" charset="-128"/>
            </a:endParaRPr>
          </a:p>
          <a:p>
            <a:pPr>
              <a:lnSpc>
                <a:spcPct val="150000"/>
              </a:lnSpc>
            </a:pPr>
            <a:r>
              <a:rPr lang="ja-JP" altLang="en-US" sz="1100" dirty="0">
                <a:latin typeface="メイリオ" panose="020B0604030504040204" pitchFamily="50" charset="-128"/>
                <a:ea typeface="メイリオ" panose="020B0604030504040204" pitchFamily="50" charset="-128"/>
              </a:rPr>
              <a:t>なお、 本大会の取材については、あくまでもスポーツ報道としての取材を前提としております。スポーツ報道以外の目的、特別番組・雑誌の特集・書籍の下取材などで取材をご希望の場合は一度、本大会主催者だる（公財）大阪陸上競技協会「大阪・中之島</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競歩大会 広報担当」まで、ご連絡ください。 また、大会会場やその周辺では、大会関係者からの指示ならびに、本取材要項に著しく逸脱した場合は、取材をお断りする場合もございます。予め御承知いただきますようお願い申しあげます。</a:t>
            </a:r>
            <a:endParaRPr lang="en-US" altLang="ja-JP" sz="1100" dirty="0">
              <a:latin typeface="メイリオ" panose="020B0604030504040204" pitchFamily="50" charset="-128"/>
              <a:ea typeface="メイリオ" panose="020B0604030504040204" pitchFamily="50" charset="-128"/>
            </a:endParaRPr>
          </a:p>
          <a:p>
            <a:pPr>
              <a:lnSpc>
                <a:spcPct val="150000"/>
              </a:lnSpc>
            </a:pP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ü"/>
            </a:pPr>
            <a:r>
              <a:rPr lang="ja-JP" altLang="en-US" sz="1100" dirty="0">
                <a:latin typeface="メイリオ" panose="020B0604030504040204" pitchFamily="50" charset="-128"/>
                <a:ea typeface="メイリオ" panose="020B0604030504040204" pitchFamily="50" charset="-128"/>
              </a:rPr>
              <a:t>取材申請が無い中での大会出場選手、またはチーム関係者への直接の取材はできません。</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ü"/>
            </a:pPr>
            <a:r>
              <a:rPr lang="ja-JP" altLang="en-US" sz="1100" dirty="0">
                <a:latin typeface="メイリオ" panose="020B0604030504040204" pitchFamily="50" charset="-128"/>
                <a:ea typeface="メイリオ" panose="020B0604030504040204" pitchFamily="50" charset="-128"/>
              </a:rPr>
              <a:t>取材した 写真・映像の転売は、固く禁止します。発見した場合、今後の大阪陸上競技協会の主催ならびに主管大会の取材活動を、お断りする場合もございます。</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ü"/>
            </a:pPr>
            <a:endParaRPr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200" b="1" dirty="0">
                <a:latin typeface="メイリオ" panose="020B0604030504040204" pitchFamily="50" charset="-128"/>
                <a:ea typeface="メイリオ" panose="020B0604030504040204" pitchFamily="50" charset="-128"/>
              </a:rPr>
              <a:t>■インターネットメディアに関しての取扱い</a:t>
            </a:r>
            <a:endParaRPr kumimoji="1" lang="en-US" altLang="ja-JP" sz="1200" b="1"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インターネットでの、本大会単体での“有料課金サイト”の開設・運営はできません。</a:t>
            </a:r>
            <a:endParaRPr lang="en-US" altLang="ja-JP" sz="11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テレビ、新聞、雑誌などの主媒体を有するスポーツニュースが閲覧できるサイトで、そのサイト内すべてを閲覧するための課金は可能です。</a:t>
            </a:r>
            <a:endParaRPr lang="en-US" altLang="ja-JP" sz="11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インターネットでの動画配信は、広告掲載、有料課金といった商業ベースでの配信はできません。配信をご希望される場合は、別途、主催者である（公財）大阪陸上競技協会にお問い合わせください。</a:t>
            </a:r>
            <a:endParaRPr lang="en-US" altLang="ja-JP" sz="11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A87E533-FAEF-1A4A-E73F-F5A3F5254C58}"/>
              </a:ext>
            </a:extLst>
          </p:cNvPr>
          <p:cNvSpPr txBox="1"/>
          <p:nvPr/>
        </p:nvSpPr>
        <p:spPr>
          <a:xfrm>
            <a:off x="-162708" y="639225"/>
            <a:ext cx="7200000" cy="720000"/>
          </a:xfrm>
          <a:prstGeom prst="rect">
            <a:avLst/>
          </a:prstGeom>
          <a:solidFill>
            <a:schemeClr val="tx1"/>
          </a:solidFill>
        </p:spPr>
        <p:txBody>
          <a:bodyPr wrap="square" rtlCol="0" anchor="ctr">
            <a:no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取材申請期間</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pPr algn="ctr"/>
            <a:r>
              <a:rPr kumimoji="1" lang="en-US" altLang="ja-JP" sz="2000" b="1" dirty="0">
                <a:solidFill>
                  <a:schemeClr val="bg1"/>
                </a:solidFill>
                <a:latin typeface="メイリオ" panose="020B0604030504040204" pitchFamily="50" charset="-128"/>
                <a:ea typeface="メイリオ" panose="020B0604030504040204" pitchFamily="50" charset="-128"/>
              </a:rPr>
              <a:t>2023</a:t>
            </a:r>
            <a:r>
              <a:rPr kumimoji="1" lang="ja-JP" altLang="en-US" sz="2000" b="1" dirty="0">
                <a:solidFill>
                  <a:schemeClr val="bg1"/>
                </a:solidFill>
                <a:latin typeface="メイリオ" panose="020B0604030504040204" pitchFamily="50" charset="-128"/>
                <a:ea typeface="メイリオ" panose="020B0604030504040204" pitchFamily="50" charset="-128"/>
              </a:rPr>
              <a:t>年</a:t>
            </a:r>
            <a:r>
              <a:rPr kumimoji="1" lang="en-US" altLang="ja-JP" sz="2000" b="1" dirty="0">
                <a:solidFill>
                  <a:schemeClr val="bg1"/>
                </a:solidFill>
                <a:latin typeface="メイリオ" panose="020B0604030504040204" pitchFamily="50" charset="-128"/>
                <a:ea typeface="メイリオ" panose="020B0604030504040204" pitchFamily="50" charset="-128"/>
              </a:rPr>
              <a:t>11</a:t>
            </a:r>
            <a:r>
              <a:rPr kumimoji="1" lang="ja-JP" altLang="en-US" sz="2000" b="1" dirty="0">
                <a:solidFill>
                  <a:schemeClr val="bg1"/>
                </a:solidFill>
                <a:latin typeface="メイリオ" panose="020B0604030504040204" pitchFamily="50" charset="-128"/>
                <a:ea typeface="メイリオ" panose="020B0604030504040204" pitchFamily="50" charset="-128"/>
              </a:rPr>
              <a:t>月</a:t>
            </a:r>
            <a:r>
              <a:rPr kumimoji="1" lang="en-US" altLang="ja-JP" sz="2000" b="1" dirty="0">
                <a:solidFill>
                  <a:schemeClr val="bg1"/>
                </a:solidFill>
                <a:latin typeface="メイリオ" panose="020B0604030504040204" pitchFamily="50" charset="-128"/>
                <a:ea typeface="メイリオ" panose="020B0604030504040204" pitchFamily="50" charset="-128"/>
              </a:rPr>
              <a:t>17</a:t>
            </a:r>
            <a:r>
              <a:rPr kumimoji="1" lang="ja-JP" altLang="en-US" sz="2000" b="1" dirty="0">
                <a:solidFill>
                  <a:schemeClr val="bg1"/>
                </a:solidFill>
                <a:latin typeface="メイリオ" panose="020B0604030504040204" pitchFamily="50" charset="-128"/>
                <a:ea typeface="メイリオ" panose="020B0604030504040204" pitchFamily="50" charset="-128"/>
              </a:rPr>
              <a:t>日（金）～</a:t>
            </a:r>
            <a:r>
              <a:rPr kumimoji="1" lang="en-US" altLang="ja-JP" sz="2000" b="1" dirty="0">
                <a:solidFill>
                  <a:schemeClr val="bg1"/>
                </a:solidFill>
                <a:latin typeface="メイリオ" panose="020B0604030504040204" pitchFamily="50" charset="-128"/>
                <a:ea typeface="メイリオ" panose="020B0604030504040204" pitchFamily="50" charset="-128"/>
              </a:rPr>
              <a:t>11</a:t>
            </a:r>
            <a:r>
              <a:rPr kumimoji="1" lang="ja-JP" altLang="en-US" sz="2000" b="1" dirty="0">
                <a:solidFill>
                  <a:schemeClr val="bg1"/>
                </a:solidFill>
                <a:latin typeface="メイリオ" panose="020B0604030504040204" pitchFamily="50" charset="-128"/>
                <a:ea typeface="メイリオ" panose="020B0604030504040204" pitchFamily="50" charset="-128"/>
              </a:rPr>
              <a:t>月</a:t>
            </a:r>
            <a:r>
              <a:rPr kumimoji="1" lang="en-US" altLang="ja-JP" sz="2000" b="1" dirty="0">
                <a:solidFill>
                  <a:schemeClr val="bg1"/>
                </a:solidFill>
                <a:latin typeface="メイリオ" panose="020B0604030504040204" pitchFamily="50" charset="-128"/>
                <a:ea typeface="メイリオ" panose="020B0604030504040204" pitchFamily="50" charset="-128"/>
              </a:rPr>
              <a:t>24</a:t>
            </a:r>
            <a:r>
              <a:rPr kumimoji="1" lang="ja-JP" altLang="en-US" sz="2000" b="1" dirty="0">
                <a:solidFill>
                  <a:schemeClr val="bg1"/>
                </a:solidFill>
                <a:latin typeface="メイリオ" panose="020B0604030504040204" pitchFamily="50" charset="-128"/>
                <a:ea typeface="メイリオ" panose="020B0604030504040204" pitchFamily="50" charset="-128"/>
              </a:rPr>
              <a:t>日（金）</a:t>
            </a:r>
            <a:r>
              <a:rPr kumimoji="1" lang="en-US" altLang="ja-JP" sz="2000" b="1" dirty="0">
                <a:solidFill>
                  <a:schemeClr val="bg1"/>
                </a:solidFill>
                <a:latin typeface="メイリオ" panose="020B0604030504040204" pitchFamily="50" charset="-128"/>
                <a:ea typeface="メイリオ" panose="020B0604030504040204" pitchFamily="50" charset="-128"/>
              </a:rPr>
              <a:t>18:00</a:t>
            </a:r>
          </a:p>
        </p:txBody>
      </p:sp>
      <p:sp>
        <p:nvSpPr>
          <p:cNvPr id="8" name="テキスト ボックス 7">
            <a:extLst>
              <a:ext uri="{FF2B5EF4-FFF2-40B4-BE49-F238E27FC236}">
                <a16:creationId xmlns:a16="http://schemas.microsoft.com/office/drawing/2014/main" id="{E3C7A04C-82E6-A4A5-31B1-DCC6DA47F96B}"/>
              </a:ext>
            </a:extLst>
          </p:cNvPr>
          <p:cNvSpPr txBox="1"/>
          <p:nvPr/>
        </p:nvSpPr>
        <p:spPr>
          <a:xfrm>
            <a:off x="196565" y="1514862"/>
            <a:ext cx="6480000" cy="1620000"/>
          </a:xfrm>
          <a:prstGeom prst="rect">
            <a:avLst/>
          </a:prstGeom>
          <a:solidFill>
            <a:schemeClr val="bg1"/>
          </a:solidFill>
          <a:ln w="28575">
            <a:solidFill>
              <a:schemeClr val="tx1"/>
            </a:solidFill>
            <a:prstDash val="sysDash"/>
          </a:ln>
        </p:spPr>
        <p:txBody>
          <a:bodyPr wrap="square" rtlCol="0" anchor="ctr">
            <a:noAutofit/>
          </a:bodyPr>
          <a:lstStyle/>
          <a:p>
            <a:pPr>
              <a:lnSpc>
                <a:spcPct val="150000"/>
              </a:lnSpc>
            </a:pPr>
            <a:r>
              <a:rPr kumimoji="1" lang="ja-JP" altLang="en-US" sz="1100" dirty="0">
                <a:latin typeface="メイリオ" panose="020B0604030504040204" pitchFamily="50" charset="-128"/>
                <a:ea typeface="メイリオ" panose="020B0604030504040204" pitchFamily="50" charset="-128"/>
              </a:rPr>
              <a:t>メディアの皆さま方の取材は、取材要項に基づいた運用とすることを前提とし、事前申</a:t>
            </a:r>
          </a:p>
          <a:p>
            <a:pPr>
              <a:lnSpc>
                <a:spcPct val="150000"/>
              </a:lnSpc>
            </a:pPr>
            <a:r>
              <a:rPr kumimoji="1" lang="ja-JP" altLang="en-US" sz="1100" dirty="0">
                <a:latin typeface="メイリオ" panose="020B0604030504040204" pitchFamily="50" charset="-128"/>
                <a:ea typeface="メイリオ" panose="020B0604030504040204" pitchFamily="50" charset="-128"/>
              </a:rPr>
              <a:t>請制とします。大会会場、中之島公園ならびに大阪市役所本庁舎での取材エリアなどについては、制限させていただきます。</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報道関係の皆さまにおかれましては、ご不便、ご迷惑をおかけいたしますが、不特定多数の方々が訪れるエリアで整然とした大会の開催を行うべく、ご理解、ご協力いただきたく何卒よろしくお願い申し上げます。</a:t>
            </a:r>
            <a:endParaRPr kumimoji="1" lang="en-US" altLang="ja-JP" sz="1100" dirty="0">
              <a:latin typeface="メイリオ" panose="020B0604030504040204" pitchFamily="50" charset="-128"/>
              <a:ea typeface="メイリオ" panose="020B0604030504040204" pitchFamily="50" charset="-128"/>
            </a:endParaRPr>
          </a:p>
        </p:txBody>
      </p:sp>
      <p:sp>
        <p:nvSpPr>
          <p:cNvPr id="11" name="日付プレースホルダー 4">
            <a:extLst>
              <a:ext uri="{FF2B5EF4-FFF2-40B4-BE49-F238E27FC236}">
                <a16:creationId xmlns:a16="http://schemas.microsoft.com/office/drawing/2014/main" id="{80C492ED-ECAE-0897-597A-0F9021DF1E35}"/>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12" name="フッター プレースホルダー 5">
            <a:extLst>
              <a:ext uri="{FF2B5EF4-FFF2-40B4-BE49-F238E27FC236}">
                <a16:creationId xmlns:a16="http://schemas.microsoft.com/office/drawing/2014/main" id="{E5DC919E-4A70-A8F5-9D62-0012EC34A0A2}"/>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13" name="スライド番号プレースホルダー 6">
            <a:extLst>
              <a:ext uri="{FF2B5EF4-FFF2-40B4-BE49-F238E27FC236}">
                <a16:creationId xmlns:a16="http://schemas.microsoft.com/office/drawing/2014/main" id="{26ED29A7-C7E9-1242-FE83-D2CCE5EACB76}"/>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9</a:t>
            </a:fld>
            <a:endParaRPr lang="ja-JP" altLang="en-US" sz="800"/>
          </a:p>
        </p:txBody>
      </p:sp>
    </p:spTree>
    <p:extLst>
      <p:ext uri="{BB962C8B-B14F-4D97-AF65-F5344CB8AC3E}">
        <p14:creationId xmlns:p14="http://schemas.microsoft.com/office/powerpoint/2010/main" val="195867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276790" y="273682"/>
            <a:ext cx="432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取材ガイドライン</a:t>
            </a:r>
          </a:p>
        </p:txBody>
      </p:sp>
      <p:sp>
        <p:nvSpPr>
          <p:cNvPr id="6" name="テキスト ボックス 5">
            <a:extLst>
              <a:ext uri="{FF2B5EF4-FFF2-40B4-BE49-F238E27FC236}">
                <a16:creationId xmlns:a16="http://schemas.microsoft.com/office/drawing/2014/main" id="{B1963BEF-6C87-AA02-802F-D24C9F86F755}"/>
              </a:ext>
            </a:extLst>
          </p:cNvPr>
          <p:cNvSpPr txBox="1"/>
          <p:nvPr/>
        </p:nvSpPr>
        <p:spPr>
          <a:xfrm>
            <a:off x="383748" y="653321"/>
            <a:ext cx="6120000" cy="8820000"/>
          </a:xfrm>
          <a:prstGeom prst="rect">
            <a:avLst/>
          </a:prstGeom>
          <a:noFill/>
        </p:spPr>
        <p:txBody>
          <a:bodyPr wrap="square" rtlCol="0" anchor="t">
            <a:noAutofit/>
          </a:bodyPr>
          <a:lstStyle/>
          <a:p>
            <a:pPr>
              <a:lnSpc>
                <a:spcPts val="2000"/>
              </a:lnSpc>
            </a:pPr>
            <a:r>
              <a:rPr kumimoji="1" lang="ja-JP" altLang="en-US" sz="1400" b="1" dirty="0">
                <a:latin typeface="メイリオ" panose="020B0604030504040204" pitchFamily="50" charset="-128"/>
                <a:ea typeface="メイリオ" panose="020B0604030504040204" pitchFamily="50" charset="-128"/>
              </a:rPr>
              <a:t>■大会取材環境</a:t>
            </a:r>
          </a:p>
          <a:p>
            <a:pPr>
              <a:lnSpc>
                <a:spcPts val="2000"/>
              </a:lnSpc>
            </a:pPr>
            <a:r>
              <a:rPr kumimoji="1" lang="ja-JP" altLang="en-US" sz="1400" b="1" dirty="0">
                <a:latin typeface="メイリオ" panose="020B0604030504040204" pitchFamily="50" charset="-128"/>
                <a:ea typeface="メイリオ" panose="020B0604030504040204" pitchFamily="50" charset="-128"/>
              </a:rPr>
              <a:t>（報道受付）</a:t>
            </a:r>
            <a:endParaRPr kumimoji="1" lang="en-US" altLang="ja-JP" sz="1400" b="1"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「報道受付」は、</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rPr>
              <a:t>日（日）</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13</a:t>
            </a:r>
            <a:r>
              <a:rPr lang="ja-JP" altLang="en-US" sz="1100" dirty="0">
                <a:latin typeface="メイリオ" panose="020B0604030504040204" pitchFamily="50" charset="-128"/>
                <a:ea typeface="メイリオ" panose="020B0604030504040204" pitchFamily="50" charset="-128"/>
              </a:rPr>
              <a:t>時、</a:t>
            </a:r>
            <a:r>
              <a:rPr lang="zh-CN" altLang="en-US" sz="1100" dirty="0">
                <a:latin typeface="メイリオ" panose="020B0604030504040204" pitchFamily="50" charset="-128"/>
                <a:ea typeface="メイリオ" panose="020B0604030504040204" pitchFamily="50" charset="-128"/>
              </a:rPr>
              <a:t>大阪市役所本庁舎内</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階「北玄関ホール」に開設します。本取材要項に基づいた、事前申請を行い、同日に受付をご訪問ください。</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必ず</a:t>
            </a:r>
            <a:r>
              <a:rPr lang="ja-JP" altLang="en-US" sz="1100" b="1" u="sng" dirty="0">
                <a:latin typeface="メイリオ" panose="020B0604030504040204" pitchFamily="50" charset="-128"/>
                <a:ea typeface="メイリオ" panose="020B0604030504040204" pitchFamily="50" charset="-128"/>
              </a:rPr>
              <a:t>所属や本人確認ができる身分証及び取材を承認されたメールの写し</a:t>
            </a:r>
            <a:r>
              <a:rPr lang="ja-JP" altLang="en-US" sz="1100" dirty="0">
                <a:latin typeface="メイリオ" panose="020B0604030504040204" pitchFamily="50" charset="-128"/>
                <a:ea typeface="メイリオ" panose="020B0604030504040204" pitchFamily="50" charset="-128"/>
              </a:rPr>
              <a:t>（メールの本文を出力した用紙や、スマートフォンやタブレット端末など、取材承認されたメールが視認できる機器での提示でも結構です）をご持参の上、報道受付にて、ご提示ください。</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b="1" u="sng" dirty="0">
                <a:latin typeface="メイリオ" panose="020B0604030504040204" pitchFamily="50" charset="-128"/>
                <a:ea typeface="メイリオ" panose="020B0604030504040204" pitchFamily="50" charset="-128"/>
              </a:rPr>
              <a:t>受付時には、ご自身のお名前が記載のご所属先等のお名刺を</a:t>
            </a:r>
            <a:r>
              <a:rPr lang="en-US" altLang="ja-JP" sz="1100" b="1" u="sng" dirty="0">
                <a:latin typeface="メイリオ" panose="020B0604030504040204" pitchFamily="50" charset="-128"/>
                <a:ea typeface="メイリオ" panose="020B0604030504040204" pitchFamily="50" charset="-128"/>
              </a:rPr>
              <a:t>1</a:t>
            </a:r>
            <a:r>
              <a:rPr lang="ja-JP" altLang="en-US" sz="1100" b="1" u="sng" dirty="0">
                <a:latin typeface="メイリオ" panose="020B0604030504040204" pitchFamily="50" charset="-128"/>
                <a:ea typeface="メイリオ" panose="020B0604030504040204" pitchFamily="50" charset="-128"/>
              </a:rPr>
              <a:t>枚ご提出ください。</a:t>
            </a:r>
            <a:endParaRPr lang="en-US" altLang="ja-JP" sz="1100" b="1" u="sng"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b="1" u="sng" dirty="0">
                <a:latin typeface="メイリオ" panose="020B0604030504040204" pitchFamily="50" charset="-128"/>
                <a:ea typeface="メイリオ" panose="020B0604030504040204" pitchFamily="50" charset="-128"/>
              </a:rPr>
              <a:t>事前申請のない当日の受付は、お断りします。</a:t>
            </a:r>
            <a:endParaRPr lang="en-US" altLang="ja-JP" sz="1100" b="1" u="sng" dirty="0">
              <a:latin typeface="メイリオ" panose="020B0604030504040204" pitchFamily="50" charset="-128"/>
              <a:ea typeface="メイリオ" panose="020B0604030504040204" pitchFamily="50" charset="-128"/>
            </a:endParaRPr>
          </a:p>
          <a:p>
            <a:pPr>
              <a:lnSpc>
                <a:spcPts val="2000"/>
              </a:lnSpc>
            </a:pPr>
            <a:endParaRPr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400" b="1" dirty="0">
                <a:latin typeface="メイリオ" panose="020B0604030504040204" pitchFamily="50" charset="-128"/>
                <a:ea typeface="メイリオ" panose="020B0604030504040204" pitchFamily="50" charset="-128"/>
              </a:rPr>
              <a:t>（プレスルーム）</a:t>
            </a: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プレスルーム</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は、</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rPr>
              <a:t>日（日）</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16</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分、</a:t>
            </a:r>
            <a:r>
              <a:rPr lang="zh-CN" altLang="en-US" sz="1100" dirty="0">
                <a:latin typeface="メイリオ" panose="020B0604030504040204" pitchFamily="50" charset="-128"/>
                <a:ea typeface="メイリオ" panose="020B0604030504040204" pitchFamily="50" charset="-128"/>
              </a:rPr>
              <a:t>大阪市役所本庁舎内</a:t>
            </a:r>
            <a:r>
              <a:rPr lang="ja-JP" altLang="en-US" sz="1100" dirty="0">
                <a:latin typeface="メイリオ" panose="020B0604030504040204" pitchFamily="50" charset="-128"/>
                <a:ea typeface="メイリオ" panose="020B0604030504040204" pitchFamily="50" charset="-128"/>
              </a:rPr>
              <a:t>地下</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階「第</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共通会議室」に開設します。</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プレスルームは、開設時から閉場時まで、自由にお使いいただけます。作業ならびに荷物置きのスペースとしてもご利用いただけます。</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ただし主催者側で、皆さま方の荷物の管理や保管を行うわけではありませんので、あくまで自己責任のもと、盗難の防止ならび貴重品の自己管理に徹底いただきますようお願いします。</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万が一、お荷物や機材・備品の盗難や破損などがあった場合でも主催者では一切の責任は負いかねます。予めご承知おきください。</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プレスルーム内の什器（机、椅子）の移動や設備、機器、備品などの移動や持ち出しはしないようお願いします。</a:t>
            </a: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プレスルームの使用は、整然と行っていただき、会議室内に掲出されている「机、椅子」の配置をできるだけ変えないよう、お願いします。</a:t>
            </a: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大会当日のプレスルームの使用は、</a:t>
            </a:r>
            <a:r>
              <a:rPr lang="en-US" altLang="ja-JP" sz="1100" dirty="0">
                <a:latin typeface="メイリオ" panose="020B0604030504040204" pitchFamily="50" charset="-128"/>
                <a:ea typeface="メイリオ" panose="020B0604030504040204" pitchFamily="50" charset="-128"/>
              </a:rPr>
              <a:t>16</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分までとさせていただきます。以降は庁舎管理の都合上、撤収作業に入りますので、予めご容赦ください。</a:t>
            </a:r>
            <a:endParaRPr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取材当日に出た</a:t>
            </a:r>
            <a:r>
              <a:rPr kumimoji="1" lang="ja-JP" altLang="en-US" sz="1100" dirty="0">
                <a:latin typeface="メイリオ" panose="020B0604030504040204" pitchFamily="50" charset="-128"/>
                <a:ea typeface="メイリオ" panose="020B0604030504040204" pitchFamily="50" charset="-128"/>
              </a:rPr>
              <a:t>ゴミについては、各自での持ち帰りをお願いします。</a:t>
            </a:r>
            <a:endParaRPr kumimoji="1" lang="en-US" altLang="ja-JP" sz="1100" dirty="0">
              <a:latin typeface="メイリオ" panose="020B0604030504040204" pitchFamily="50" charset="-128"/>
              <a:ea typeface="メイリオ" panose="020B0604030504040204" pitchFamily="50" charset="-128"/>
            </a:endParaRPr>
          </a:p>
          <a:p>
            <a:pPr>
              <a:lnSpc>
                <a:spcPts val="2000"/>
              </a:lnSpc>
            </a:pPr>
            <a:endParaRPr kumimoji="1" lang="ja-JP" altLang="en-US" sz="1100" dirty="0">
              <a:latin typeface="メイリオ" panose="020B0604030504040204" pitchFamily="50" charset="-128"/>
              <a:ea typeface="メイリオ" panose="020B0604030504040204" pitchFamily="50" charset="-128"/>
            </a:endParaRPr>
          </a:p>
          <a:p>
            <a:pPr>
              <a:lnSpc>
                <a:spcPts val="2000"/>
              </a:lnSpc>
            </a:pPr>
            <a:r>
              <a:rPr kumimoji="1" lang="ja-JP" altLang="en-US" sz="1400" b="1" dirty="0">
                <a:latin typeface="メイリオ" panose="020B0604030504040204" pitchFamily="50" charset="-128"/>
                <a:ea typeface="メイリオ" panose="020B0604030504040204" pitchFamily="50" charset="-128"/>
              </a:rPr>
              <a:t>（場内動線や取材時間）</a:t>
            </a:r>
          </a:p>
          <a:p>
            <a:pPr marL="171450" indent="-171450">
              <a:lnSpc>
                <a:spcPts val="2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コース内の立入は禁止です。取材、撮影などは、コース外から競技運営の妨げにならない形で行ってください。</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大会ならびに競技運営上、支障があると主催者ならびに大会関係者が判断した場合は、その場で警告の上、取材活動の継続をお断りする場合があります。</a:t>
            </a:r>
          </a:p>
          <a:p>
            <a:pPr marL="171450" indent="-171450">
              <a:lnSpc>
                <a:spcPts val="2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取材時間は、報道受付後から、大会終了後、</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時</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分までとします。</a:t>
            </a:r>
            <a:endParaRPr kumimoji="1" lang="en-US" altLang="ja-JP" sz="1100" dirty="0">
              <a:latin typeface="メイリオ" panose="020B0604030504040204" pitchFamily="50" charset="-128"/>
              <a:ea typeface="メイリオ" panose="020B0604030504040204" pitchFamily="50" charset="-128"/>
            </a:endParaRPr>
          </a:p>
        </p:txBody>
      </p:sp>
      <p:sp>
        <p:nvSpPr>
          <p:cNvPr id="7" name="日付プレースホルダー 4">
            <a:extLst>
              <a:ext uri="{FF2B5EF4-FFF2-40B4-BE49-F238E27FC236}">
                <a16:creationId xmlns:a16="http://schemas.microsoft.com/office/drawing/2014/main" id="{5F352B6D-DCEC-8783-36EE-739FD6658584}"/>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8" name="フッター プレースホルダー 5">
            <a:extLst>
              <a:ext uri="{FF2B5EF4-FFF2-40B4-BE49-F238E27FC236}">
                <a16:creationId xmlns:a16="http://schemas.microsoft.com/office/drawing/2014/main" id="{18BD96AF-8806-07A1-6161-CE587CCE4D20}"/>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C0940AFB-650F-6C7D-D6D5-B0FE1B7C3479}"/>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10</a:t>
            </a:fld>
            <a:endParaRPr lang="ja-JP" altLang="en-US" sz="800"/>
          </a:p>
        </p:txBody>
      </p:sp>
    </p:spTree>
    <p:extLst>
      <p:ext uri="{BB962C8B-B14F-4D97-AF65-F5344CB8AC3E}">
        <p14:creationId xmlns:p14="http://schemas.microsoft.com/office/powerpoint/2010/main" val="353545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276790" y="273682"/>
            <a:ext cx="432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取材ガイドライン</a:t>
            </a:r>
          </a:p>
        </p:txBody>
      </p:sp>
      <p:sp>
        <p:nvSpPr>
          <p:cNvPr id="6" name="テキスト ボックス 5">
            <a:extLst>
              <a:ext uri="{FF2B5EF4-FFF2-40B4-BE49-F238E27FC236}">
                <a16:creationId xmlns:a16="http://schemas.microsoft.com/office/drawing/2014/main" id="{B1963BEF-6C87-AA02-802F-D24C9F86F755}"/>
              </a:ext>
            </a:extLst>
          </p:cNvPr>
          <p:cNvSpPr txBox="1"/>
          <p:nvPr/>
        </p:nvSpPr>
        <p:spPr>
          <a:xfrm>
            <a:off x="383748" y="633683"/>
            <a:ext cx="6120000" cy="8640000"/>
          </a:xfrm>
          <a:prstGeom prst="rect">
            <a:avLst/>
          </a:prstGeom>
          <a:noFill/>
        </p:spPr>
        <p:txBody>
          <a:bodyPr wrap="square" rtlCol="0" anchor="t">
            <a:noAutofit/>
          </a:bodyPr>
          <a:lstStyle/>
          <a:p>
            <a:pPr>
              <a:lnSpc>
                <a:spcPts val="1900"/>
              </a:lnSpc>
            </a:pPr>
            <a:r>
              <a:rPr kumimoji="1" lang="ja-JP" altLang="en-US" sz="1400" b="1" dirty="0">
                <a:latin typeface="メイリオ" panose="020B0604030504040204" pitchFamily="50" charset="-128"/>
                <a:ea typeface="メイリオ" panose="020B0604030504040204" pitchFamily="50" charset="-128"/>
              </a:rPr>
              <a:t>（提供資料）</a:t>
            </a:r>
          </a:p>
          <a:p>
            <a:pPr marL="171450" indent="-171450">
              <a:lnSpc>
                <a:spcPts val="19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配布資料の提供は、環境負荷低減の観点から最小限とさせていただきます。</a:t>
            </a:r>
          </a:p>
          <a:p>
            <a:pPr marL="171450" indent="-171450">
              <a:lnSpc>
                <a:spcPts val="19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大会プログラム（リーフレット）、出場者リスト、各種目の競技終了後のリザルトなどを予定しております。</a:t>
            </a:r>
          </a:p>
          <a:p>
            <a:pPr marL="171450" indent="-171450">
              <a:lnSpc>
                <a:spcPts val="19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また詳細は、大会終了後、（公財）大阪陸上競技協会ホームページにて公開予定です。</a:t>
            </a:r>
            <a:endParaRPr kumimoji="1" lang="en-US" altLang="ja-JP" sz="1100" dirty="0">
              <a:latin typeface="メイリオ" panose="020B0604030504040204" pitchFamily="50" charset="-128"/>
              <a:ea typeface="メイリオ" panose="020B0604030504040204" pitchFamily="50" charset="-128"/>
            </a:endParaRPr>
          </a:p>
          <a:p>
            <a:pPr>
              <a:lnSpc>
                <a:spcPts val="1900"/>
              </a:lnSpc>
            </a:pPr>
            <a:endParaRPr lang="en-US" altLang="ja-JP" sz="1100" dirty="0">
              <a:latin typeface="メイリオ" panose="020B0604030504040204" pitchFamily="50" charset="-128"/>
              <a:ea typeface="メイリオ" panose="020B0604030504040204" pitchFamily="50" charset="-128"/>
            </a:endParaRPr>
          </a:p>
          <a:p>
            <a:pPr>
              <a:lnSpc>
                <a:spcPts val="1900"/>
              </a:lnSpc>
            </a:pPr>
            <a:r>
              <a:rPr kumimoji="1" lang="ja-JP" altLang="en-US" sz="1400" b="1" dirty="0">
                <a:latin typeface="メイリオ" panose="020B0604030504040204" pitchFamily="50" charset="-128"/>
                <a:ea typeface="メイリオ" panose="020B0604030504040204" pitchFamily="50" charset="-128"/>
              </a:rPr>
              <a:t>■ペン記者／ラジオ記者</a:t>
            </a:r>
            <a:endParaRPr kumimoji="1" lang="en-US" altLang="ja-JP" sz="1400" b="1" dirty="0">
              <a:latin typeface="メイリオ" panose="020B0604030504040204" pitchFamily="50" charset="-128"/>
              <a:ea typeface="メイリオ" panose="020B0604030504040204" pitchFamily="50" charset="-128"/>
            </a:endParaRPr>
          </a:p>
          <a:p>
            <a:pPr>
              <a:lnSpc>
                <a:spcPts val="1900"/>
              </a:lnSpc>
            </a:pPr>
            <a:r>
              <a:rPr kumimoji="1" lang="ja-JP" altLang="en-US" sz="1100" dirty="0">
                <a:latin typeface="メイリオ" panose="020B0604030504040204" pitchFamily="50" charset="-128"/>
                <a:ea typeface="メイリオ" panose="020B0604030504040204" pitchFamily="50" charset="-128"/>
              </a:rPr>
              <a:t>（留意事項）</a:t>
            </a:r>
            <a:endParaRPr kumimoji="1" lang="en-US" altLang="ja-JP" sz="1100" dirty="0">
              <a:latin typeface="メイリオ" panose="020B0604030504040204" pitchFamily="50" charset="-128"/>
              <a:ea typeface="メイリオ" panose="020B0604030504040204" pitchFamily="50" charset="-128"/>
            </a:endParaRPr>
          </a:p>
          <a:p>
            <a:pPr marL="285750" indent="-28575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大阪市本庁舎の指定エリア（</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階ならびに地下</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階の制限区域内）以外やコースならびにその付近における選手等チーム関係者の待機場所や控え室への立ち入りはできません。ご注意ください。</a:t>
            </a:r>
            <a:endParaRPr lang="en-US" altLang="ja-JP" sz="1100" dirty="0">
              <a:latin typeface="メイリオ" panose="020B0604030504040204" pitchFamily="50" charset="-128"/>
              <a:ea typeface="メイリオ" panose="020B0604030504040204" pitchFamily="50" charset="-128"/>
            </a:endParaRPr>
          </a:p>
          <a:p>
            <a:pPr marL="285750" indent="-28575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大会会場にて、記者席は設けません。取材は、コース外で、大会・競技運営ならびに、中之島公園の来場者に支障を来さない場所で、取材を行なってください。大会主催者が、それらの場所で支障を来すと判断した場合は、取材活動やその場所の利用を停止、制限させていただく場合があります。</a:t>
            </a:r>
            <a:endParaRPr lang="en-US" altLang="ja-JP" sz="1100" dirty="0">
              <a:latin typeface="メイリオ" panose="020B0604030504040204" pitchFamily="50" charset="-128"/>
              <a:ea typeface="メイリオ" panose="020B0604030504040204" pitchFamily="50" charset="-128"/>
            </a:endParaRPr>
          </a:p>
          <a:p>
            <a:pPr marL="285750" indent="-28575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主催者や大会関係者が、記者の皆さまの取材が、大会ならびに競技運営に支障があると判断した場合、即時、取材の取りやめを要請します。ご承知おきください。</a:t>
            </a:r>
            <a:endParaRPr lang="en-US" altLang="ja-JP" sz="1100" dirty="0">
              <a:latin typeface="メイリオ" panose="020B0604030504040204" pitchFamily="50" charset="-128"/>
              <a:ea typeface="メイリオ" panose="020B0604030504040204" pitchFamily="50" charset="-128"/>
            </a:endParaRPr>
          </a:p>
          <a:p>
            <a:pPr marL="285750" indent="-28575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取材時は、取材者の皆さまの身分が明らかになるよう身分証やプレスの腕章ならびに、報道受付時にお渡しをしたプレス証を携帯、掲出した形で取材活動ください。</a:t>
            </a:r>
            <a:endParaRPr lang="en-US" altLang="ja-JP" sz="1100" dirty="0">
              <a:latin typeface="メイリオ" panose="020B0604030504040204" pitchFamily="50" charset="-128"/>
              <a:ea typeface="メイリオ" panose="020B0604030504040204" pitchFamily="50" charset="-128"/>
            </a:endParaRPr>
          </a:p>
          <a:p>
            <a:pPr>
              <a:lnSpc>
                <a:spcPts val="1900"/>
              </a:lnSpc>
            </a:pPr>
            <a:endParaRPr lang="en-US" altLang="ja-JP" sz="1100" dirty="0">
              <a:latin typeface="メイリオ" panose="020B0604030504040204" pitchFamily="50" charset="-128"/>
              <a:ea typeface="メイリオ" panose="020B0604030504040204" pitchFamily="50" charset="-128"/>
            </a:endParaRPr>
          </a:p>
          <a:p>
            <a:pPr>
              <a:lnSpc>
                <a:spcPts val="1900"/>
              </a:lnSpc>
            </a:pPr>
            <a:r>
              <a:rPr lang="ja-JP" altLang="en-US" sz="1400" b="1" dirty="0">
                <a:latin typeface="メイリオ" panose="020B0604030504040204" pitchFamily="50" charset="-128"/>
                <a:ea typeface="メイリオ" panose="020B0604030504040204" pitchFamily="50" charset="-128"/>
              </a:rPr>
              <a:t>■フォトグラファー</a:t>
            </a:r>
          </a:p>
          <a:p>
            <a:pPr>
              <a:lnSpc>
                <a:spcPts val="1900"/>
              </a:lnSpc>
            </a:pPr>
            <a:r>
              <a:rPr lang="ja-JP" altLang="en-US" sz="1100" dirty="0">
                <a:latin typeface="メイリオ" panose="020B0604030504040204" pitchFamily="50" charset="-128"/>
                <a:ea typeface="メイリオ" panose="020B0604030504040204" pitchFamily="50" charset="-128"/>
              </a:rPr>
              <a:t>（留意事項）</a:t>
            </a:r>
          </a:p>
          <a:p>
            <a:pPr marL="285750" indent="-28575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大阪市本庁舎の指定エリア（</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階ならびに地下</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階の制限区域内）以外やコースならびにその付近における選手等チーム関係者の待機場所や控え室への立ち入りはできません。ご注意ください。</a:t>
            </a:r>
            <a:endParaRPr lang="en-US" altLang="ja-JP" sz="1100" dirty="0">
              <a:latin typeface="メイリオ" panose="020B0604030504040204" pitchFamily="50" charset="-128"/>
              <a:ea typeface="メイリオ" panose="020B0604030504040204" pitchFamily="50" charset="-128"/>
            </a:endParaRPr>
          </a:p>
          <a:p>
            <a:pPr marL="228600" indent="-22860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大会会場にて、撮影場所やスペースは設けません。撮影は、コース外で、大会・競技運営ならびに、中之島公園の来場者に支障を来さない場所で、取材を行なってください。大会主催者が、それらの場所で支障を来すと判断した場合は、取材活動やその場所の利用を停止、制限させていただく場合があります。</a:t>
            </a:r>
          </a:p>
          <a:p>
            <a:pPr marL="228600" indent="-22860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撮影者同士の接触を避けるため、</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人当たりの撮影ポジションは、十分な間隔を空け、撮影者同士、配慮の上、お願いします。</a:t>
            </a:r>
          </a:p>
          <a:p>
            <a:pPr marL="228600" indent="-22860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主催者や大会関係者が、撮影者の皆さまの取材が、大会ならびに競技運営に支障があると判断した場合、即時、取材の取りやめを要請します。ご承知おきください。</a:t>
            </a:r>
          </a:p>
          <a:p>
            <a:pPr marL="228600" indent="-228600">
              <a:lnSpc>
                <a:spcPts val="1900"/>
              </a:lnSpc>
              <a:buFont typeface="+mj-ea"/>
              <a:buAutoNum type="circleNumDbPlain"/>
            </a:pPr>
            <a:r>
              <a:rPr lang="ja-JP" altLang="en-US" sz="1100" dirty="0">
                <a:latin typeface="メイリオ" panose="020B0604030504040204" pitchFamily="50" charset="-128"/>
                <a:ea typeface="メイリオ" panose="020B0604030504040204" pitchFamily="50" charset="-128"/>
              </a:rPr>
              <a:t>撮影時は、撮影者の皆さまの身分が明らかになるよう身分証やプレスの腕章ならびに、報道受付時にお渡しをしたプレス証を携帯、掲出した形で取材活動ください。</a:t>
            </a:r>
          </a:p>
          <a:p>
            <a:pPr>
              <a:lnSpc>
                <a:spcPts val="1900"/>
              </a:lnSpc>
            </a:pPr>
            <a:endParaRPr lang="en-US" altLang="ja-JP" sz="1100" dirty="0">
              <a:latin typeface="メイリオ" panose="020B0604030504040204" pitchFamily="50" charset="-128"/>
              <a:ea typeface="メイリオ" panose="020B0604030504040204" pitchFamily="50" charset="-128"/>
            </a:endParaRPr>
          </a:p>
        </p:txBody>
      </p:sp>
      <p:sp>
        <p:nvSpPr>
          <p:cNvPr id="7" name="日付プレースホルダー 4">
            <a:extLst>
              <a:ext uri="{FF2B5EF4-FFF2-40B4-BE49-F238E27FC236}">
                <a16:creationId xmlns:a16="http://schemas.microsoft.com/office/drawing/2014/main" id="{D2DC744F-2270-3085-6E14-AC33FFBC56ED}"/>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8" name="フッター プレースホルダー 5">
            <a:extLst>
              <a:ext uri="{FF2B5EF4-FFF2-40B4-BE49-F238E27FC236}">
                <a16:creationId xmlns:a16="http://schemas.microsoft.com/office/drawing/2014/main" id="{017F4A91-C7E1-539F-4085-845A20CF6E07}"/>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A02A4603-40E8-6E5E-1692-B3F3559AEFFD}"/>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11</a:t>
            </a:fld>
            <a:endParaRPr lang="ja-JP" altLang="en-US" sz="800"/>
          </a:p>
        </p:txBody>
      </p:sp>
    </p:spTree>
    <p:extLst>
      <p:ext uri="{BB962C8B-B14F-4D97-AF65-F5344CB8AC3E}">
        <p14:creationId xmlns:p14="http://schemas.microsoft.com/office/powerpoint/2010/main" val="91916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276790" y="273682"/>
            <a:ext cx="432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取材ガイドライン</a:t>
            </a:r>
          </a:p>
        </p:txBody>
      </p:sp>
      <p:sp>
        <p:nvSpPr>
          <p:cNvPr id="6" name="テキスト ボックス 5">
            <a:extLst>
              <a:ext uri="{FF2B5EF4-FFF2-40B4-BE49-F238E27FC236}">
                <a16:creationId xmlns:a16="http://schemas.microsoft.com/office/drawing/2014/main" id="{B1963BEF-6C87-AA02-802F-D24C9F86F755}"/>
              </a:ext>
            </a:extLst>
          </p:cNvPr>
          <p:cNvSpPr txBox="1"/>
          <p:nvPr/>
        </p:nvSpPr>
        <p:spPr>
          <a:xfrm>
            <a:off x="383748" y="633683"/>
            <a:ext cx="6120000" cy="8640000"/>
          </a:xfrm>
          <a:prstGeom prst="rect">
            <a:avLst/>
          </a:prstGeom>
          <a:noFill/>
        </p:spPr>
        <p:txBody>
          <a:bodyPr wrap="square" rtlCol="0" anchor="t">
            <a:noAutofit/>
          </a:bodyPr>
          <a:lstStyle/>
          <a:p>
            <a:pPr>
              <a:lnSpc>
                <a:spcPts val="1600"/>
              </a:lnSpc>
            </a:pP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ENG</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Electronic News Gathering</a:t>
            </a:r>
            <a:r>
              <a:rPr kumimoji="1" lang="ja-JP" altLang="en-US" sz="1400" b="1" dirty="0">
                <a:latin typeface="メイリオ" panose="020B0604030504040204" pitchFamily="50" charset="-128"/>
                <a:ea typeface="メイリオ" panose="020B0604030504040204" pitchFamily="50" charset="-128"/>
              </a:rPr>
              <a:t>）</a:t>
            </a:r>
            <a:endParaRPr kumimoji="1" lang="en-US" altLang="ja-JP" sz="1400" b="1" dirty="0">
              <a:latin typeface="メイリオ" panose="020B0604030504040204" pitchFamily="50" charset="-128"/>
              <a:ea typeface="メイリオ" panose="020B0604030504040204" pitchFamily="50" charset="-128"/>
            </a:endParaRPr>
          </a:p>
          <a:p>
            <a:pPr>
              <a:lnSpc>
                <a:spcPts val="1600"/>
              </a:lnSpc>
            </a:pPr>
            <a:r>
              <a:rPr kumimoji="1" lang="ja-JP" altLang="en-US" sz="1100" dirty="0">
                <a:latin typeface="メイリオ" panose="020B0604030504040204" pitchFamily="50" charset="-128"/>
                <a:ea typeface="メイリオ" panose="020B0604030504040204" pitchFamily="50" charset="-128"/>
              </a:rPr>
              <a:t>（留意事項）</a:t>
            </a:r>
            <a:endParaRPr kumimoji="1"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大阪市本庁舎の指定エリア（</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階ならびに地下</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階の制限区域内）以外やコースならびにその付近における選手等チーム関係者の待機場所や控え室への立ち入りはできません。ご注意ください。</a:t>
            </a:r>
            <a:endParaRPr lang="en-US" altLang="ja-JP" sz="1100" dirty="0">
              <a:latin typeface="メイリオ" panose="020B0604030504040204" pitchFamily="50" charset="-128"/>
              <a:ea typeface="メイリオ" panose="020B0604030504040204" pitchFamily="50" charset="-128"/>
            </a:endParaRPr>
          </a:p>
          <a:p>
            <a:pPr marL="228600" indent="-22860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大会会場にて、撮影場所やスペースは設けません。撮影は、コース外で、大会・競技運営ならびに、中之島公園の来場者に支障を来さない場所で、取材を行なってください。大会主催者が、それらの場所で支障を来すと判断した場合は、取材活動やその場所の利用を停止、制限させていただく場合があります。</a:t>
            </a: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撮影者同士の接触を避けるため、</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人当たりの撮影ポジションは、十分な間隔を空け、撮影者同士、配慮の上、お願いします。</a:t>
            </a:r>
            <a:endParaRPr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大会中に撮影ポジションで常時撮影対応するのは、原則カメラマン </a:t>
            </a:r>
            <a:r>
              <a:rPr lang="en-US" altLang="ja-JP" sz="1100" dirty="0">
                <a:latin typeface="メイリオ" panose="020B0604030504040204" pitchFamily="50" charset="-128"/>
                <a:ea typeface="メイリオ" panose="020B0604030504040204" pitchFamily="50" charset="-128"/>
              </a:rPr>
              <a:t>1 </a:t>
            </a:r>
            <a:r>
              <a:rPr lang="ja-JP" altLang="en-US" sz="1100" dirty="0">
                <a:latin typeface="メイリオ" panose="020B0604030504040204" pitchFamily="50" charset="-128"/>
                <a:ea typeface="メイリオ" panose="020B0604030504040204" pitchFamily="50" charset="-128"/>
              </a:rPr>
              <a:t>名、ディレクターまたはアシスタントいずれか </a:t>
            </a:r>
            <a:r>
              <a:rPr lang="en-US" altLang="ja-JP" sz="1100" dirty="0">
                <a:latin typeface="メイリオ" panose="020B0604030504040204" pitchFamily="50" charset="-128"/>
                <a:ea typeface="メイリオ" panose="020B0604030504040204" pitchFamily="50" charset="-128"/>
              </a:rPr>
              <a:t>1 </a:t>
            </a:r>
            <a:r>
              <a:rPr lang="ja-JP" altLang="en-US" sz="1100" dirty="0">
                <a:latin typeface="メイリオ" panose="020B0604030504040204" pitchFamily="50" charset="-128"/>
                <a:ea typeface="メイリオ" panose="020B0604030504040204" pitchFamily="50" charset="-128"/>
              </a:rPr>
              <a:t>名の合計</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名とさせていただきます。</a:t>
            </a:r>
            <a:endParaRPr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④の他に取材者や撮影者がいる場合は、申請時にその旨、申請ください。ただし申請内用や取材活動ならびに申請人数を判断の上、こちらの指定人数に限った取材活動をお願いする場合もあります。その場合も、取材者は</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名とさせていただきます。それ以外に複数の方が</a:t>
            </a:r>
            <a:r>
              <a:rPr lang="en-US" altLang="ja-JP" sz="1100" dirty="0">
                <a:latin typeface="メイリオ" panose="020B0604030504040204" pitchFamily="50" charset="-128"/>
                <a:ea typeface="メイリオ" panose="020B0604030504040204" pitchFamily="50" charset="-128"/>
              </a:rPr>
              <a:t>ENG</a:t>
            </a:r>
            <a:r>
              <a:rPr lang="ja-JP" altLang="en-US" sz="1100" dirty="0">
                <a:latin typeface="メイリオ" panose="020B0604030504040204" pitchFamily="50" charset="-128"/>
                <a:ea typeface="メイリオ" panose="020B0604030504040204" pitchFamily="50" charset="-128"/>
              </a:rPr>
              <a:t>撮影クルー以外にいる場合は、別途、「ペン記者」での申請か、改めて</a:t>
            </a:r>
            <a:r>
              <a:rPr lang="en-US" altLang="ja-JP" sz="1100" dirty="0">
                <a:latin typeface="メイリオ" panose="020B0604030504040204" pitchFamily="50" charset="-128"/>
                <a:ea typeface="メイリオ" panose="020B0604030504040204" pitchFamily="50" charset="-128"/>
              </a:rPr>
              <a:t>ENG</a:t>
            </a:r>
            <a:r>
              <a:rPr lang="ja-JP" altLang="en-US" sz="1100" dirty="0">
                <a:latin typeface="メイリオ" panose="020B0604030504040204" pitchFamily="50" charset="-128"/>
                <a:ea typeface="メイリオ" panose="020B0604030504040204" pitchFamily="50" charset="-128"/>
              </a:rPr>
              <a:t>での追加申請をお願いします。</a:t>
            </a:r>
            <a:endParaRPr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主催者や大会関係者が、記者の皆さまの取材が、大会ならびに競技運営に支障があると判断した場合、即時、取材の取りやめを要請します。ご承知おきください。</a:t>
            </a:r>
            <a:endParaRPr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撮影時は、撮影者の皆さまの身分が明らかになるよう身分証やプレスの腕章ならびに、報道受付時にお渡しをしたプレス証を携帯、掲出した形で取材活動ください。</a:t>
            </a:r>
            <a:endParaRPr lang="en-US" altLang="ja-JP" sz="1100" dirty="0">
              <a:latin typeface="メイリオ" panose="020B0604030504040204" pitchFamily="50" charset="-128"/>
              <a:ea typeface="メイリオ" panose="020B0604030504040204" pitchFamily="50" charset="-128"/>
            </a:endParaRPr>
          </a:p>
          <a:p>
            <a:pPr>
              <a:lnSpc>
                <a:spcPts val="1600"/>
              </a:lnSpc>
            </a:pPr>
            <a:endParaRPr kumimoji="1" lang="en-US" altLang="ja-JP" sz="1100" b="1" dirty="0">
              <a:latin typeface="メイリオ" panose="020B0604030504040204" pitchFamily="50" charset="-128"/>
              <a:ea typeface="メイリオ" panose="020B0604030504040204" pitchFamily="50" charset="-128"/>
            </a:endParaRPr>
          </a:p>
          <a:p>
            <a:pPr>
              <a:lnSpc>
                <a:spcPts val="1600"/>
              </a:lnSpc>
            </a:pPr>
            <a:r>
              <a:rPr kumimoji="1" lang="ja-JP" altLang="en-US" sz="1100" b="1" dirty="0">
                <a:latin typeface="メイリオ" panose="020B0604030504040204" pitchFamily="50" charset="-128"/>
                <a:ea typeface="メイリオ" panose="020B0604030504040204" pitchFamily="50" charset="-128"/>
              </a:rPr>
              <a:t>■各レースの開始直前ならびにレース中、各選手のフィニッシュ後の取材などについて</a:t>
            </a:r>
            <a:endParaRPr kumimoji="1" lang="en-US" altLang="ja-JP" sz="1100" b="1" dirty="0">
              <a:latin typeface="メイリオ" panose="020B0604030504040204" pitchFamily="50" charset="-128"/>
              <a:ea typeface="メイリオ" panose="020B0604030504040204" pitchFamily="50" charset="-128"/>
            </a:endParaRPr>
          </a:p>
          <a:p>
            <a:pPr marL="228600" indent="-22860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各レースの開始直前ならびにレース中、各選手のフィニッシュ後の取材については、主催鞘側で管理、統括しますので、その指示にしたがい、取材活動を行ってください。</a:t>
            </a:r>
            <a:endParaRPr lang="en-US" altLang="ja-JP" sz="1100" dirty="0">
              <a:latin typeface="メイリオ" panose="020B0604030504040204" pitchFamily="50" charset="-128"/>
              <a:ea typeface="メイリオ" panose="020B0604030504040204" pitchFamily="50" charset="-128"/>
            </a:endParaRPr>
          </a:p>
          <a:p>
            <a:pPr marL="228600" indent="-22860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ただし、大会・競技運営ならびに、中之島公園の来場者に支障を来さない場所で、取材を行なってください。</a:t>
            </a:r>
            <a:endParaRPr lang="en-US" altLang="ja-JP" sz="1100" dirty="0">
              <a:latin typeface="メイリオ" panose="020B0604030504040204" pitchFamily="50" charset="-128"/>
              <a:ea typeface="メイリオ" panose="020B0604030504040204" pitchFamily="50" charset="-128"/>
            </a:endParaRPr>
          </a:p>
          <a:p>
            <a:pPr marL="228600" indent="-22860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主催者や大会関係者が、各取材者の皆さまの取材が、大会ならびに競技運営に支障があると判断した場合、即時、取材の取りやめを要請します。ご承知おきください。</a:t>
            </a:r>
            <a:endParaRPr lang="en-US" altLang="ja-JP" sz="1100" dirty="0">
              <a:latin typeface="メイリオ" panose="020B0604030504040204" pitchFamily="50" charset="-128"/>
              <a:ea typeface="メイリオ" panose="020B0604030504040204" pitchFamily="50" charset="-128"/>
            </a:endParaRPr>
          </a:p>
          <a:p>
            <a:pPr>
              <a:lnSpc>
                <a:spcPts val="1600"/>
              </a:lnSpc>
            </a:pPr>
            <a:endParaRPr lang="en-US" altLang="ja-JP" sz="1100" dirty="0">
              <a:latin typeface="メイリオ" panose="020B0604030504040204" pitchFamily="50" charset="-128"/>
              <a:ea typeface="メイリオ" panose="020B0604030504040204" pitchFamily="50" charset="-128"/>
            </a:endParaRPr>
          </a:p>
          <a:p>
            <a:pPr>
              <a:lnSpc>
                <a:spcPts val="1600"/>
              </a:lnSpc>
            </a:pPr>
            <a:r>
              <a:rPr kumimoji="1" lang="ja-JP" altLang="en-US" sz="1400" b="1" dirty="0">
                <a:latin typeface="メイリオ" panose="020B0604030504040204" pitchFamily="50" charset="-128"/>
                <a:ea typeface="メイリオ" panose="020B0604030504040204" pitchFamily="50" charset="-128"/>
              </a:rPr>
              <a:t>■表彰式について</a:t>
            </a:r>
            <a:endParaRPr kumimoji="1" lang="en-US" altLang="ja-JP" sz="1400" b="1"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表彰式は、</a:t>
            </a:r>
            <a:r>
              <a:rPr lang="zh-CN" altLang="en-US" sz="1100" dirty="0">
                <a:latin typeface="メイリオ" panose="020B0604030504040204" pitchFamily="50" charset="-128"/>
                <a:ea typeface="メイリオ" panose="020B0604030504040204" pitchFamily="50" charset="-128"/>
              </a:rPr>
              <a:t>大阪市役所本庁舎内</a:t>
            </a:r>
            <a:r>
              <a:rPr lang="ja-JP" altLang="en-US" sz="1100" dirty="0">
                <a:latin typeface="メイリオ" panose="020B0604030504040204" pitchFamily="50" charset="-128"/>
                <a:ea typeface="メイリオ" panose="020B0604030504040204" pitchFamily="50" charset="-128"/>
              </a:rPr>
              <a:t>「正面玄関ホール」で行います。</a:t>
            </a:r>
            <a:endParaRPr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各部門の優勝者に優勝杯、</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位～</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位までにメダル、</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位～</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位までに賞状を授与します。</a:t>
            </a:r>
            <a:endParaRPr lang="en-US" altLang="ja-JP" sz="1100" dirty="0">
              <a:latin typeface="メイリオ" panose="020B0604030504040204" pitchFamily="50" charset="-128"/>
              <a:ea typeface="メイリオ" panose="020B0604030504040204" pitchFamily="50" charset="-128"/>
            </a:endParaRPr>
          </a:p>
          <a:p>
            <a:pPr marL="285750" indent="-285750">
              <a:lnSpc>
                <a:spcPts val="1600"/>
              </a:lnSpc>
              <a:buFont typeface="+mj-ea"/>
              <a:buAutoNum type="circleNumDbPlain"/>
            </a:pPr>
            <a:r>
              <a:rPr lang="ja-JP" altLang="en-US" sz="1100" dirty="0">
                <a:latin typeface="メイリオ" panose="020B0604030504040204" pitchFamily="50" charset="-128"/>
                <a:ea typeface="メイリオ" panose="020B0604030504040204" pitchFamily="50" charset="-128"/>
              </a:rPr>
              <a:t>表彰は、次の時間帯で行います。</a:t>
            </a:r>
            <a:endParaRPr lang="en-US" altLang="ja-JP" sz="1100" dirty="0">
              <a:latin typeface="メイリオ" panose="020B0604030504040204" pitchFamily="50" charset="-128"/>
              <a:ea typeface="メイリオ" panose="020B0604030504040204" pitchFamily="50" charset="-128"/>
            </a:endParaRPr>
          </a:p>
          <a:p>
            <a:pPr>
              <a:lnSpc>
                <a:spcPts val="16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競歩リレー：</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分</a:t>
            </a:r>
            <a:endParaRPr lang="en-US" altLang="ja-JP" sz="1100" dirty="0">
              <a:latin typeface="メイリオ" panose="020B0604030504040204" pitchFamily="50" charset="-128"/>
              <a:ea typeface="メイリオ" panose="020B0604030504040204" pitchFamily="50" charset="-128"/>
            </a:endParaRPr>
          </a:p>
          <a:p>
            <a:pPr>
              <a:lnSpc>
                <a:spcPts val="16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Ｕ２０男子：</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05</a:t>
            </a:r>
            <a:r>
              <a:rPr lang="ja-JP" altLang="en-US" sz="1100" dirty="0">
                <a:latin typeface="メイリオ" panose="020B0604030504040204" pitchFamily="50" charset="-128"/>
                <a:ea typeface="メイリオ" panose="020B0604030504040204" pitchFamily="50" charset="-128"/>
              </a:rPr>
              <a:t>分</a:t>
            </a:r>
            <a:endParaRPr lang="en-US" altLang="ja-JP" sz="1100" dirty="0">
              <a:latin typeface="メイリオ" panose="020B0604030504040204" pitchFamily="50" charset="-128"/>
              <a:ea typeface="メイリオ" panose="020B0604030504040204" pitchFamily="50" charset="-128"/>
            </a:endParaRPr>
          </a:p>
          <a:p>
            <a:pPr>
              <a:lnSpc>
                <a:spcPts val="16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Ｕ２０女子：</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時</a:t>
            </a:r>
            <a:r>
              <a:rPr lang="en-US" altLang="ja-JP" sz="1100" dirty="0">
                <a:latin typeface="メイリオ" panose="020B0604030504040204" pitchFamily="50" charset="-128"/>
                <a:ea typeface="メイリオ" panose="020B0604030504040204" pitchFamily="50" charset="-128"/>
              </a:rPr>
              <a:t>45</a:t>
            </a:r>
            <a:r>
              <a:rPr lang="ja-JP" altLang="en-US" sz="1100" dirty="0">
                <a:latin typeface="メイリオ" panose="020B0604030504040204" pitchFamily="50" charset="-128"/>
                <a:ea typeface="メイリオ" panose="020B0604030504040204" pitchFamily="50" charset="-128"/>
              </a:rPr>
              <a:t>分</a:t>
            </a:r>
            <a:endParaRPr lang="en-US" altLang="ja-JP" sz="1100" dirty="0">
              <a:latin typeface="メイリオ" panose="020B0604030504040204" pitchFamily="50" charset="-128"/>
              <a:ea typeface="メイリオ" panose="020B0604030504040204" pitchFamily="50" charset="-128"/>
            </a:endParaRPr>
          </a:p>
          <a:p>
            <a:pPr marL="228600" indent="-228600">
              <a:lnSpc>
                <a:spcPts val="1600"/>
              </a:lnSpc>
              <a:buFont typeface="+mj-ea"/>
              <a:buAutoNum type="circleNumDbPlain" startAt="4"/>
            </a:pPr>
            <a:r>
              <a:rPr lang="ja-JP" altLang="en-US" sz="1100" dirty="0">
                <a:latin typeface="メイリオ" panose="020B0604030504040204" pitchFamily="50" charset="-128"/>
                <a:ea typeface="メイリオ" panose="020B0604030504040204" pitchFamily="50" charset="-128"/>
              </a:rPr>
              <a:t>表彰式前後の取材やインタビューは、会場にいる（公財）大阪陸上競技協会「大阪・中之島</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競歩大会 広報担当」が管理します。その指示にしたがって、報道各社の皆さま方は相互に配慮の上、取材、撮影など行ってください。</a:t>
            </a:r>
            <a:endParaRPr lang="en-US" altLang="ja-JP" sz="1100" dirty="0">
              <a:latin typeface="メイリオ" panose="020B0604030504040204" pitchFamily="50" charset="-128"/>
              <a:ea typeface="メイリオ" panose="020B0604030504040204" pitchFamily="50" charset="-128"/>
            </a:endParaRPr>
          </a:p>
          <a:p>
            <a:pPr marL="228600" indent="-228600">
              <a:lnSpc>
                <a:spcPts val="1600"/>
              </a:lnSpc>
              <a:buFont typeface="+mj-ea"/>
              <a:buAutoNum type="circleNumDbPlain" startAt="4"/>
            </a:pPr>
            <a:r>
              <a:rPr lang="ja-JP" altLang="en-US" sz="1100" dirty="0">
                <a:latin typeface="メイリオ" panose="020B0604030504040204" pitchFamily="50" charset="-128"/>
                <a:ea typeface="メイリオ" panose="020B0604030504040204" pitchFamily="50" charset="-128"/>
              </a:rPr>
              <a:t>なお「正面玄関ホール」内での取材は、最大</a:t>
            </a:r>
            <a:r>
              <a:rPr lang="en-US" altLang="ja-JP" sz="1100" dirty="0">
                <a:latin typeface="メイリオ" panose="020B0604030504040204" pitchFamily="50" charset="-128"/>
                <a:ea typeface="メイリオ" panose="020B0604030504040204" pitchFamily="50" charset="-128"/>
              </a:rPr>
              <a:t>16</a:t>
            </a:r>
            <a:r>
              <a:rPr lang="ja-JP" altLang="en-US" sz="1100" dirty="0">
                <a:latin typeface="メイリオ" panose="020B0604030504040204" pitchFamily="50" charset="-128"/>
                <a:ea typeface="メイリオ" panose="020B0604030504040204" pitchFamily="50" charset="-128"/>
              </a:rPr>
              <a:t>時までとさせていただきます。</a:t>
            </a:r>
            <a:endParaRPr lang="en-US" altLang="ja-JP" sz="1100" dirty="0">
              <a:latin typeface="メイリオ" panose="020B0604030504040204" pitchFamily="50" charset="-128"/>
              <a:ea typeface="メイリオ" panose="020B0604030504040204" pitchFamily="50" charset="-128"/>
            </a:endParaRPr>
          </a:p>
        </p:txBody>
      </p:sp>
      <p:sp>
        <p:nvSpPr>
          <p:cNvPr id="7" name="日付プレースホルダー 4">
            <a:extLst>
              <a:ext uri="{FF2B5EF4-FFF2-40B4-BE49-F238E27FC236}">
                <a16:creationId xmlns:a16="http://schemas.microsoft.com/office/drawing/2014/main" id="{58013FAC-8A9C-FBE4-A80A-27A49706CCD7}"/>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8" name="フッター プレースホルダー 5">
            <a:extLst>
              <a:ext uri="{FF2B5EF4-FFF2-40B4-BE49-F238E27FC236}">
                <a16:creationId xmlns:a16="http://schemas.microsoft.com/office/drawing/2014/main" id="{3C89B4BC-B8DA-79D8-3587-0FD518F98D18}"/>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9A97FB2F-C7D0-B6C1-F251-DA520EFD61BF}"/>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12</a:t>
            </a:fld>
            <a:endParaRPr lang="ja-JP" altLang="en-US" sz="800"/>
          </a:p>
        </p:txBody>
      </p:sp>
    </p:spTree>
    <p:extLst>
      <p:ext uri="{BB962C8B-B14F-4D97-AF65-F5344CB8AC3E}">
        <p14:creationId xmlns:p14="http://schemas.microsoft.com/office/powerpoint/2010/main" val="425789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276790" y="273682"/>
            <a:ext cx="576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取材ガイドライン</a:t>
            </a:r>
          </a:p>
        </p:txBody>
      </p:sp>
      <p:sp>
        <p:nvSpPr>
          <p:cNvPr id="6" name="テキスト ボックス 5">
            <a:extLst>
              <a:ext uri="{FF2B5EF4-FFF2-40B4-BE49-F238E27FC236}">
                <a16:creationId xmlns:a16="http://schemas.microsoft.com/office/drawing/2014/main" id="{B1963BEF-6C87-AA02-802F-D24C9F86F755}"/>
              </a:ext>
            </a:extLst>
          </p:cNvPr>
          <p:cNvSpPr txBox="1"/>
          <p:nvPr/>
        </p:nvSpPr>
        <p:spPr>
          <a:xfrm>
            <a:off x="383748" y="633683"/>
            <a:ext cx="6120000" cy="8640000"/>
          </a:xfrm>
          <a:prstGeom prst="rect">
            <a:avLst/>
          </a:prstGeom>
          <a:noFill/>
        </p:spPr>
        <p:txBody>
          <a:bodyPr wrap="square" rtlCol="0" anchor="t">
            <a:noAutofit/>
          </a:bodyPr>
          <a:lstStyle/>
          <a:p>
            <a:pPr>
              <a:lnSpc>
                <a:spcPct val="150000"/>
              </a:lnSpc>
            </a:pPr>
            <a:r>
              <a:rPr kumimoji="1" lang="ja-JP" altLang="en-US" sz="1400" b="1" dirty="0">
                <a:latin typeface="メイリオ" panose="020B0604030504040204" pitchFamily="50" charset="-128"/>
                <a:ea typeface="メイリオ" panose="020B0604030504040204" pitchFamily="50" charset="-128"/>
              </a:rPr>
              <a:t>■取材申請方法</a:t>
            </a:r>
            <a:endParaRPr kumimoji="1" lang="en-US" altLang="ja-JP" sz="1400" b="1"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（申請方法）</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所属媒体にかかわらず、全ての方が、事前の取材申請が必要です。</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後掲の「取材申請フォーム」よりお申込みください。</a:t>
            </a:r>
          </a:p>
          <a:p>
            <a:pPr>
              <a:lnSpc>
                <a:spcPct val="150000"/>
              </a:lnSpc>
            </a:pP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＜取材申請フォーム</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hlinkClick r:id="rId2"/>
              </a:rPr>
              <a:t>https://forms.gle/mRFyHRcb13V2jjpy9</a:t>
            </a:r>
            <a:r>
              <a:rPr kumimoji="1" lang="ja-JP" altLang="en-US"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endParaRPr lang="en-US" altLang="ja-JP" sz="1100" dirty="0">
              <a:latin typeface="メイリオ" panose="020B0604030504040204" pitchFamily="50" charset="-128"/>
              <a:ea typeface="メイリオ" panose="020B0604030504040204" pitchFamily="50" charset="-128"/>
            </a:endParaRPr>
          </a:p>
          <a:p>
            <a:pPr>
              <a:lnSpc>
                <a:spcPct val="150000"/>
              </a:lnSpc>
            </a:pP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上右図の</a:t>
            </a:r>
            <a:r>
              <a:rPr kumimoji="1" lang="en-US" altLang="ja-JP" sz="1100" dirty="0">
                <a:latin typeface="メイリオ" panose="020B0604030504040204" pitchFamily="50" charset="-128"/>
                <a:ea typeface="メイリオ" panose="020B0604030504040204" pitchFamily="50" charset="-128"/>
              </a:rPr>
              <a:t>QR</a:t>
            </a:r>
            <a:r>
              <a:rPr kumimoji="1" lang="ja-JP" altLang="en-US" sz="1100" dirty="0">
                <a:latin typeface="メイリオ" panose="020B0604030504040204" pitchFamily="50" charset="-128"/>
                <a:ea typeface="メイリオ" panose="020B0604030504040204" pitchFamily="50" charset="-128"/>
              </a:rPr>
              <a:t>コードを読み取り申請フォームのウェブサイトにアクセスください。</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lang="en-US" altLang="ja-JP" sz="1100" dirty="0">
                <a:latin typeface="メイリオ" panose="020B0604030504040204" pitchFamily="50" charset="-128"/>
                <a:ea typeface="メイリオ" panose="020B0604030504040204" pitchFamily="50" charset="-128"/>
              </a:rPr>
              <a:t>	</a:t>
            </a:r>
          </a:p>
          <a:p>
            <a:pPr>
              <a:lnSpc>
                <a:spcPct val="150000"/>
              </a:lnSpc>
            </a:pPr>
            <a:r>
              <a:rPr kumimoji="1" lang="ja-JP" altLang="en-US" sz="1100" b="1" dirty="0">
                <a:solidFill>
                  <a:srgbClr val="C00000"/>
                </a:solidFill>
                <a:latin typeface="メイリオ" panose="020B0604030504040204" pitchFamily="50" charset="-128"/>
                <a:ea typeface="メイリオ" panose="020B0604030504040204" pitchFamily="50" charset="-128"/>
              </a:rPr>
              <a:t>なお、本大会の取材申請をもって、本取材要項の内容すべてに同意したものとみなします。</a:t>
            </a:r>
            <a:endParaRPr kumimoji="1" lang="en-US" altLang="ja-JP" sz="1100" b="1" dirty="0">
              <a:solidFill>
                <a:srgbClr val="C00000"/>
              </a:solidFill>
              <a:latin typeface="メイリオ" panose="020B0604030504040204" pitchFamily="50" charset="-128"/>
              <a:ea typeface="メイリオ" panose="020B0604030504040204" pitchFamily="50" charset="-128"/>
            </a:endParaRPr>
          </a:p>
          <a:p>
            <a:pPr>
              <a:lnSpc>
                <a:spcPct val="150000"/>
              </a:lnSpc>
            </a:pPr>
            <a:r>
              <a:rPr kumimoji="1" lang="ja-JP" altLang="en-US" sz="1100" b="1" dirty="0">
                <a:solidFill>
                  <a:srgbClr val="C00000"/>
                </a:solidFill>
                <a:latin typeface="メイリオ" panose="020B0604030504040204" pitchFamily="50" charset="-128"/>
                <a:ea typeface="メイリオ" panose="020B0604030504040204" pitchFamily="50" charset="-128"/>
              </a:rPr>
              <a:t>予めご了承ください。</a:t>
            </a:r>
            <a:endParaRPr kumimoji="1" lang="en-US" altLang="ja-JP" sz="1100" b="1" dirty="0">
              <a:solidFill>
                <a:srgbClr val="C00000"/>
              </a:solidFill>
              <a:latin typeface="メイリオ" panose="020B0604030504040204" pitchFamily="50" charset="-128"/>
              <a:ea typeface="メイリオ" panose="020B0604030504040204" pitchFamily="50" charset="-128"/>
            </a:endParaRPr>
          </a:p>
          <a:p>
            <a:pPr>
              <a:lnSpc>
                <a:spcPct val="150000"/>
              </a:lnSpc>
            </a:pP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400" b="1" dirty="0">
                <a:latin typeface="メイリオ" panose="020B0604030504040204" pitchFamily="50" charset="-128"/>
                <a:ea typeface="メイリオ" panose="020B0604030504040204" pitchFamily="50" charset="-128"/>
              </a:rPr>
              <a:t>■フリーランスの方の取材の場合</a:t>
            </a:r>
            <a:endParaRPr kumimoji="1" lang="en-US" altLang="ja-JP" sz="1400" b="1"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フリーランスの方も、所属している会社、団体、グループに関係なく個人単位でご申請ください。掲載する媒体が決まっている場合は、媒体編集担当者の名前は必ずご記入ください。</a:t>
            </a:r>
          </a:p>
          <a:p>
            <a:pPr marL="171450" indent="-171450">
              <a:lnSpc>
                <a:spcPct val="150000"/>
              </a:lnSpc>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申請いただいた掲載予定媒体が他の申請者と重複している場合は、広報担当にて人数調整させていただくことがあります。</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媒体や所属会社からの依頼を受けて撮影される場合、媒体や所属会社毎での手続きをお願いします。</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自身の保有メディアでの取材は、媒体毎に申請ください。複数媒体での掲載であれば、その媒体数毎に申請をお願いします。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複数媒体での掲載を予定される場合は、媒体毎での申請をお願いします。</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endParaRPr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■取材申請の可否について</a:t>
            </a:r>
            <a:endParaRPr kumimoji="1" lang="en-US" altLang="ja-JP" sz="14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「大阪・中之島</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競歩大会 広報担当」より、随時メールで回答いたします。</a:t>
            </a:r>
            <a:endParaRPr lang="en-US" altLang="ja-JP" sz="11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en-US" altLang="ja-JP" sz="1100" b="1" dirty="0">
                <a:latin typeface="メイリオ" panose="020B0604030504040204" pitchFamily="50" charset="-128"/>
                <a:ea typeface="メイリオ" panose="020B0604030504040204" pitchFamily="50" charset="-128"/>
              </a:rPr>
              <a:t>2023</a:t>
            </a:r>
            <a:r>
              <a:rPr lang="ja-JP" altLang="en-US" sz="1100" b="1" dirty="0">
                <a:latin typeface="メイリオ" panose="020B0604030504040204" pitchFamily="50" charset="-128"/>
                <a:ea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rPr>
              <a:t>11</a:t>
            </a:r>
            <a:r>
              <a:rPr lang="ja-JP" altLang="en-US" sz="1100" b="1" dirty="0">
                <a:latin typeface="メイリオ" panose="020B0604030504040204" pitchFamily="50" charset="-128"/>
                <a:ea typeface="メイリオ" panose="020B0604030504040204" pitchFamily="50" charset="-128"/>
              </a:rPr>
              <a:t>月</a:t>
            </a:r>
            <a:r>
              <a:rPr lang="en-US" altLang="ja-JP" sz="1100" b="1" dirty="0">
                <a:latin typeface="メイリオ" panose="020B0604030504040204" pitchFamily="50" charset="-128"/>
                <a:ea typeface="メイリオ" panose="020B0604030504040204" pitchFamily="50" charset="-128"/>
              </a:rPr>
              <a:t>24</a:t>
            </a:r>
            <a:r>
              <a:rPr lang="ja-JP" altLang="en-US" sz="1100" b="1" dirty="0">
                <a:latin typeface="メイリオ" panose="020B0604030504040204" pitchFamily="50" charset="-128"/>
                <a:ea typeface="メイリオ" panose="020B0604030504040204" pitchFamily="50" charset="-128"/>
              </a:rPr>
              <a:t>日（金）午後から取材申請締切</a:t>
            </a:r>
            <a:r>
              <a:rPr lang="en-US" altLang="ja-JP" sz="1100" b="1" dirty="0">
                <a:latin typeface="メイリオ" panose="020B0604030504040204" pitchFamily="50" charset="-128"/>
                <a:ea typeface="メイリオ" panose="020B0604030504040204" pitchFamily="50" charset="-128"/>
              </a:rPr>
              <a:t>18</a:t>
            </a:r>
            <a:r>
              <a:rPr lang="ja-JP" altLang="en-US" sz="1100" b="1" dirty="0">
                <a:latin typeface="メイリオ" panose="020B0604030504040204" pitchFamily="50" charset="-128"/>
                <a:ea typeface="メイリオ" panose="020B0604030504040204" pitchFamily="50" charset="-128"/>
              </a:rPr>
              <a:t>時時点の申請は、回答が</a:t>
            </a:r>
            <a:r>
              <a:rPr lang="en-US" altLang="ja-JP" sz="1100" b="1" dirty="0">
                <a:latin typeface="メイリオ" panose="020B0604030504040204" pitchFamily="50" charset="-128"/>
                <a:ea typeface="メイリオ" panose="020B0604030504040204" pitchFamily="50" charset="-128"/>
              </a:rPr>
              <a:t>2023</a:t>
            </a:r>
            <a:r>
              <a:rPr lang="ja-JP" altLang="en-US" sz="1100" b="1" dirty="0">
                <a:latin typeface="メイリオ" panose="020B0604030504040204" pitchFamily="50" charset="-128"/>
                <a:ea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rPr>
              <a:t>11</a:t>
            </a:r>
            <a:r>
              <a:rPr lang="ja-JP" altLang="en-US" sz="1100" b="1" dirty="0">
                <a:latin typeface="メイリオ" panose="020B0604030504040204" pitchFamily="50" charset="-128"/>
                <a:ea typeface="メイリオ" panose="020B0604030504040204" pitchFamily="50" charset="-128"/>
              </a:rPr>
              <a:t>月 </a:t>
            </a:r>
            <a:r>
              <a:rPr lang="en-US" altLang="ja-JP" sz="1100" b="1" dirty="0">
                <a:latin typeface="メイリオ" panose="020B0604030504040204" pitchFamily="50" charset="-128"/>
                <a:ea typeface="メイリオ" panose="020B0604030504040204" pitchFamily="50" charset="-128"/>
              </a:rPr>
              <a:t>25</a:t>
            </a:r>
            <a:r>
              <a:rPr lang="ja-JP" altLang="en-US" sz="1100" b="1" dirty="0">
                <a:latin typeface="メイリオ" panose="020B0604030504040204" pitchFamily="50" charset="-128"/>
                <a:ea typeface="メイリオ" panose="020B0604030504040204" pitchFamily="50" charset="-128"/>
              </a:rPr>
              <a:t>日（土）午前中の回答となる場合がございます。予めご容赦ください。</a:t>
            </a:r>
            <a:endParaRPr lang="en-US" altLang="ja-JP" sz="1100" b="1"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広報担当から返送された承認メールのコピー（メールが配信された機器での画面での確認も</a:t>
            </a:r>
            <a:r>
              <a:rPr lang="en-US" altLang="ja-JP" sz="1100" dirty="0">
                <a:latin typeface="メイリオ" panose="020B0604030504040204" pitchFamily="50" charset="-128"/>
                <a:ea typeface="メイリオ" panose="020B0604030504040204" pitchFamily="50" charset="-128"/>
              </a:rPr>
              <a:t>ok</a:t>
            </a:r>
            <a:r>
              <a:rPr lang="ja-JP" altLang="en-US" sz="1100" dirty="0">
                <a:latin typeface="メイリオ" panose="020B0604030504040204" pitchFamily="50" charset="-128"/>
                <a:ea typeface="メイリオ" panose="020B0604030504040204" pitchFamily="50" charset="-128"/>
              </a:rPr>
              <a:t>）は、、取材申請者が、試合当日の報道受付に必ずお持ちください。</a:t>
            </a: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大会当日（</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rPr>
              <a:t>日（日）大会当日に「報道受付」で、プレス証をお渡しします。</a:t>
            </a:r>
            <a:endParaRPr lang="en-US" altLang="ja-JP" sz="11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lang="ja-JP" altLang="en-US" sz="1100" dirty="0">
                <a:latin typeface="メイリオ" panose="020B0604030504040204" pitchFamily="50" charset="-128"/>
                <a:ea typeface="メイリオ" panose="020B0604030504040204" pitchFamily="50" charset="-128"/>
              </a:rPr>
              <a:t>報道受付は、本紙「大阪市役所本庁舎：</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階」を参照ください。</a:t>
            </a:r>
            <a:endParaRPr lang="en-US" altLang="ja-JP" sz="1100" dirty="0">
              <a:latin typeface="メイリオ" panose="020B0604030504040204" pitchFamily="50" charset="-128"/>
              <a:ea typeface="メイリオ" panose="020B0604030504040204" pitchFamily="50" charset="-128"/>
            </a:endParaRPr>
          </a:p>
        </p:txBody>
      </p:sp>
      <p:sp>
        <p:nvSpPr>
          <p:cNvPr id="7" name="日付プレースホルダー 4">
            <a:extLst>
              <a:ext uri="{FF2B5EF4-FFF2-40B4-BE49-F238E27FC236}">
                <a16:creationId xmlns:a16="http://schemas.microsoft.com/office/drawing/2014/main" id="{439EDB66-24CA-5EDD-723F-AC734996CEC1}"/>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8" name="フッター プレースホルダー 5">
            <a:extLst>
              <a:ext uri="{FF2B5EF4-FFF2-40B4-BE49-F238E27FC236}">
                <a16:creationId xmlns:a16="http://schemas.microsoft.com/office/drawing/2014/main" id="{1DC86E79-4FF2-9BD7-D711-4182DF87C1BB}"/>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FE238BFA-BC45-496A-D0EA-8155FEE1C677}"/>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13</a:t>
            </a:fld>
            <a:endParaRPr lang="ja-JP" altLang="en-US" sz="800"/>
          </a:p>
        </p:txBody>
      </p:sp>
      <p:pic>
        <p:nvPicPr>
          <p:cNvPr id="3" name="図 2">
            <a:extLst>
              <a:ext uri="{FF2B5EF4-FFF2-40B4-BE49-F238E27FC236}">
                <a16:creationId xmlns:a16="http://schemas.microsoft.com/office/drawing/2014/main" id="{89C8958B-16FC-C4C7-4A06-6FC424D7C0B7}"/>
              </a:ext>
            </a:extLst>
          </p:cNvPr>
          <p:cNvPicPr>
            <a:picLocks noChangeAspect="1"/>
          </p:cNvPicPr>
          <p:nvPr/>
        </p:nvPicPr>
        <p:blipFill>
          <a:blip r:embed="rId3"/>
          <a:stretch>
            <a:fillRect/>
          </a:stretch>
        </p:blipFill>
        <p:spPr>
          <a:xfrm>
            <a:off x="5050733" y="1366634"/>
            <a:ext cx="1260000" cy="1260000"/>
          </a:xfrm>
          <a:prstGeom prst="rect">
            <a:avLst/>
          </a:prstGeom>
        </p:spPr>
      </p:pic>
    </p:spTree>
    <p:extLst>
      <p:ext uri="{BB962C8B-B14F-4D97-AF65-F5344CB8AC3E}">
        <p14:creationId xmlns:p14="http://schemas.microsoft.com/office/powerpoint/2010/main" val="212762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276790" y="273682"/>
            <a:ext cx="576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取材ガイドライン</a:t>
            </a:r>
          </a:p>
        </p:txBody>
      </p:sp>
      <p:sp>
        <p:nvSpPr>
          <p:cNvPr id="6" name="テキスト ボックス 5">
            <a:extLst>
              <a:ext uri="{FF2B5EF4-FFF2-40B4-BE49-F238E27FC236}">
                <a16:creationId xmlns:a16="http://schemas.microsoft.com/office/drawing/2014/main" id="{B1963BEF-6C87-AA02-802F-D24C9F86F755}"/>
              </a:ext>
            </a:extLst>
          </p:cNvPr>
          <p:cNvSpPr txBox="1"/>
          <p:nvPr/>
        </p:nvSpPr>
        <p:spPr>
          <a:xfrm>
            <a:off x="373238" y="633683"/>
            <a:ext cx="6120000" cy="2160000"/>
          </a:xfrm>
          <a:prstGeom prst="rect">
            <a:avLst/>
          </a:prstGeom>
          <a:noFill/>
        </p:spPr>
        <p:txBody>
          <a:bodyPr wrap="square" rtlCol="0" anchor="t">
            <a:noAutofit/>
          </a:bodyPr>
          <a:lstStyle/>
          <a:p>
            <a:pPr>
              <a:lnSpc>
                <a:spcPct val="150000"/>
              </a:lnSpc>
            </a:pPr>
            <a:r>
              <a:rPr kumimoji="1" lang="ja-JP" altLang="en-US" sz="1400" b="1" dirty="0">
                <a:latin typeface="メイリオ" panose="020B0604030504040204" pitchFamily="50" charset="-128"/>
                <a:ea typeface="メイリオ" panose="020B0604030504040204" pitchFamily="50" charset="-128"/>
              </a:rPr>
              <a:t>■映像・写真素材の二次利用（商品販売、配信など）</a:t>
            </a:r>
            <a:endParaRPr kumimoji="1" lang="en-US" altLang="ja-JP" sz="1400" b="1" dirty="0">
              <a:latin typeface="メイリオ" panose="020B0604030504040204" pitchFamily="50" charset="-128"/>
              <a:ea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rPr>
              <a:t>（利用について）</a:t>
            </a:r>
          </a:p>
          <a:p>
            <a:pPr marL="285750" indent="-285750">
              <a:lnSpc>
                <a:spcPct val="150000"/>
              </a:lnSpc>
              <a:buFont typeface="Wingdings" panose="05000000000000000000" pitchFamily="2" charset="2"/>
              <a:buChar char="l"/>
            </a:pPr>
            <a:r>
              <a:rPr lang="ja-JP" altLang="en-US" sz="1400" dirty="0">
                <a:latin typeface="メイリオ" panose="020B0604030504040204" pitchFamily="50" charset="-128"/>
                <a:ea typeface="メイリオ" panose="020B0604030504040204" pitchFamily="50" charset="-128"/>
              </a:rPr>
              <a:t>映像・写真の二次利用については、先ずは大阪陸上競技協会の広報担当へご連絡ください。</a:t>
            </a:r>
          </a:p>
          <a:p>
            <a:pPr marL="285750" indent="-285750">
              <a:lnSpc>
                <a:spcPct val="150000"/>
              </a:lnSpc>
              <a:buFont typeface="Wingdings" panose="05000000000000000000" pitchFamily="2" charset="2"/>
              <a:buChar char="l"/>
            </a:pPr>
            <a:r>
              <a:rPr lang="ja-JP" altLang="en-US" sz="1400" dirty="0">
                <a:latin typeface="メイリオ" panose="020B0604030504040204" pitchFamily="50" charset="-128"/>
                <a:ea typeface="メイリオ" panose="020B0604030504040204" pitchFamily="50" charset="-128"/>
              </a:rPr>
              <a:t>利用内容によっては企画書の提出をお願いする事があります。</a:t>
            </a:r>
          </a:p>
          <a:p>
            <a:pPr marL="285750" indent="-285750">
              <a:lnSpc>
                <a:spcPct val="150000"/>
              </a:lnSpc>
              <a:buFont typeface="Wingdings" panose="05000000000000000000" pitchFamily="2" charset="2"/>
              <a:buChar char="l"/>
            </a:pPr>
            <a:r>
              <a:rPr lang="ja-JP" altLang="en-US" sz="1400" dirty="0">
                <a:latin typeface="メイリオ" panose="020B0604030504040204" pitchFamily="50" charset="-128"/>
                <a:ea typeface="メイリオ" panose="020B0604030504040204" pitchFamily="50" charset="-128"/>
              </a:rPr>
              <a:t>申請から許諾確認まで時間が掛かる事がありますので、利用の予定がある方は早めにご連絡ください。</a:t>
            </a:r>
            <a:endParaRPr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l"/>
            </a:pPr>
            <a:endParaRPr lang="en-US" altLang="ja-JP" sz="1400" dirty="0">
              <a:latin typeface="メイリオ" panose="020B0604030504040204" pitchFamily="50" charset="-128"/>
              <a:ea typeface="メイリオ" panose="020B0604030504040204" pitchFamily="50" charset="-128"/>
            </a:endParaRPr>
          </a:p>
          <a:p>
            <a:pPr>
              <a:lnSpc>
                <a:spcPct val="150000"/>
              </a:lnSpc>
            </a:pPr>
            <a:endParaRPr lang="en-US" altLang="ja-JP" sz="1400" dirty="0">
              <a:latin typeface="メイリオ" panose="020B0604030504040204" pitchFamily="50" charset="-128"/>
              <a:ea typeface="メイリオ" panose="020B0604030504040204" pitchFamily="50" charset="-128"/>
            </a:endParaRPr>
          </a:p>
        </p:txBody>
      </p:sp>
      <p:sp>
        <p:nvSpPr>
          <p:cNvPr id="7" name="日付プレースホルダー 4">
            <a:extLst>
              <a:ext uri="{FF2B5EF4-FFF2-40B4-BE49-F238E27FC236}">
                <a16:creationId xmlns:a16="http://schemas.microsoft.com/office/drawing/2014/main" id="{AA12D989-4EAB-53C5-2AF4-DD2A7EB380BB}"/>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8" name="フッター プレースホルダー 5">
            <a:extLst>
              <a:ext uri="{FF2B5EF4-FFF2-40B4-BE49-F238E27FC236}">
                <a16:creationId xmlns:a16="http://schemas.microsoft.com/office/drawing/2014/main" id="{716DDBA7-5779-FD91-9FCB-19EB75EE51FA}"/>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953D9929-E90D-307A-641E-4415D2E63D15}"/>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14</a:t>
            </a:fld>
            <a:endParaRPr lang="ja-JP" altLang="en-US" sz="800"/>
          </a:p>
        </p:txBody>
      </p:sp>
      <p:sp>
        <p:nvSpPr>
          <p:cNvPr id="10" name="テキスト ボックス 9">
            <a:extLst>
              <a:ext uri="{FF2B5EF4-FFF2-40B4-BE49-F238E27FC236}">
                <a16:creationId xmlns:a16="http://schemas.microsoft.com/office/drawing/2014/main" id="{E1EA058C-E004-B697-100C-28978FCEF761}"/>
              </a:ext>
            </a:extLst>
          </p:cNvPr>
          <p:cNvSpPr txBox="1"/>
          <p:nvPr/>
        </p:nvSpPr>
        <p:spPr>
          <a:xfrm>
            <a:off x="912341" y="6386624"/>
            <a:ext cx="5040000" cy="2160000"/>
          </a:xfrm>
          <a:prstGeom prst="rect">
            <a:avLst/>
          </a:prstGeom>
          <a:noFill/>
          <a:ln>
            <a:solidFill>
              <a:srgbClr val="000000"/>
            </a:solidFill>
          </a:ln>
        </p:spPr>
        <p:txBody>
          <a:bodyPr wrap="square" rtlCol="0" anchor="ctr">
            <a:noAutofit/>
          </a:bodyPr>
          <a:lstStyle/>
          <a:p>
            <a:pPr algn="ctr">
              <a:lnSpc>
                <a:spcPct val="150000"/>
              </a:lnSpc>
            </a:pP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取材申請について </a:t>
            </a:r>
            <a:r>
              <a:rPr kumimoji="1" lang="en-US" altLang="ja-JP" sz="1400" b="1" dirty="0">
                <a:latin typeface="メイリオ" panose="020B0604030504040204" pitchFamily="50" charset="-128"/>
                <a:ea typeface="メイリオ" panose="020B0604030504040204" pitchFamily="50" charset="-128"/>
              </a:rPr>
              <a:t>】</a:t>
            </a:r>
          </a:p>
          <a:p>
            <a:pPr algn="ctr">
              <a:lnSpc>
                <a:spcPct val="150000"/>
              </a:lnSpc>
            </a:pPr>
            <a:r>
              <a:rPr kumimoji="1" lang="ja-JP" altLang="en-US" sz="1400" b="1" dirty="0">
                <a:latin typeface="メイリオ" panose="020B0604030504040204" pitchFamily="50" charset="-128"/>
                <a:ea typeface="メイリオ" panose="020B0604030504040204" pitchFamily="50" charset="-128"/>
              </a:rPr>
              <a:t>（公財）大阪陸上競技協会</a:t>
            </a:r>
          </a:p>
          <a:p>
            <a:pPr algn="ctr">
              <a:lnSpc>
                <a:spcPct val="150000"/>
              </a:lnSpc>
            </a:pPr>
            <a:r>
              <a:rPr kumimoji="1" lang="ja-JP" altLang="en-US" sz="1400" b="1" dirty="0">
                <a:latin typeface="メイリオ" panose="020B0604030504040204" pitchFamily="50" charset="-128"/>
                <a:ea typeface="メイリオ" panose="020B0604030504040204" pitchFamily="50" charset="-128"/>
              </a:rPr>
              <a:t>大阪・中之島</a:t>
            </a:r>
            <a:r>
              <a:rPr kumimoji="1" lang="en-US" altLang="ja-JP" sz="1400" b="1" dirty="0">
                <a:latin typeface="メイリオ" panose="020B0604030504040204" pitchFamily="50" charset="-128"/>
                <a:ea typeface="メイリオ" panose="020B0604030504040204" pitchFamily="50" charset="-128"/>
              </a:rPr>
              <a:t>2023</a:t>
            </a:r>
            <a:r>
              <a:rPr kumimoji="1" lang="ja-JP" altLang="en-US" sz="1400" b="1" dirty="0">
                <a:latin typeface="メイリオ" panose="020B0604030504040204" pitchFamily="50" charset="-128"/>
                <a:ea typeface="メイリオ" panose="020B0604030504040204" pitchFamily="50" charset="-128"/>
              </a:rPr>
              <a:t>競歩大会 広報担当</a:t>
            </a:r>
          </a:p>
          <a:p>
            <a:pPr algn="ctr">
              <a:lnSpc>
                <a:spcPct val="150000"/>
              </a:lnSpc>
            </a:pPr>
            <a:r>
              <a:rPr kumimoji="1" lang="en-US" altLang="ja-JP" sz="1400" b="1" dirty="0">
                <a:latin typeface="メイリオ" panose="020B0604030504040204" pitchFamily="50" charset="-128"/>
                <a:ea typeface="メイリオ" panose="020B0604030504040204" pitchFamily="50" charset="-128"/>
              </a:rPr>
              <a:t>TEL: 06-6697-8899</a:t>
            </a:r>
          </a:p>
          <a:p>
            <a:pPr algn="ctr">
              <a:lnSpc>
                <a:spcPct val="150000"/>
              </a:lnSpc>
            </a:pPr>
            <a:r>
              <a:rPr kumimoji="1" lang="en-US" altLang="ja-JP" sz="1400" b="1" dirty="0">
                <a:latin typeface="メイリオ" panose="020B0604030504040204" pitchFamily="50" charset="-128"/>
                <a:ea typeface="メイリオ" panose="020B0604030504040204" pitchFamily="50" charset="-128"/>
              </a:rPr>
              <a:t>Mail: oaaa.racewalking@gmail.com</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962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2E61DC2-DC7E-0632-1FB0-8881B7D60D60}"/>
              </a:ext>
            </a:extLst>
          </p:cNvPr>
          <p:cNvSpPr txBox="1"/>
          <p:nvPr/>
        </p:nvSpPr>
        <p:spPr>
          <a:xfrm>
            <a:off x="276790"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参考：陸上競技ガイド・競歩</a:t>
            </a:r>
            <a:r>
              <a:rPr lang="ja-JP" altLang="en-US" sz="1100" b="1" dirty="0">
                <a:latin typeface="メイリオ" panose="020B0604030504040204" pitchFamily="50" charset="-128"/>
                <a:ea typeface="メイリオ" panose="020B0604030504040204" pitchFamily="50" charset="-128"/>
              </a:rPr>
              <a:t>（日本陸上競技連盟「</a:t>
            </a:r>
            <a:r>
              <a:rPr lang="en-US" altLang="ja-JP" sz="1100" b="1" dirty="0">
                <a:latin typeface="メイリオ" panose="020B0604030504040204" pitchFamily="50" charset="-128"/>
                <a:ea typeface="メイリオ" panose="020B0604030504040204" pitchFamily="50" charset="-128"/>
              </a:rPr>
              <a:t>2023</a:t>
            </a:r>
            <a:r>
              <a:rPr lang="ja-JP" altLang="en-US" sz="1100" b="1" dirty="0">
                <a:latin typeface="メイリオ" panose="020B0604030504040204" pitchFamily="50" charset="-128"/>
                <a:ea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rPr>
              <a:t>8</a:t>
            </a:r>
            <a:r>
              <a:rPr lang="ja-JP" altLang="en-US" sz="1100" b="1" dirty="0">
                <a:latin typeface="メイリオ" panose="020B0604030504040204" pitchFamily="50" charset="-128"/>
                <a:ea typeface="メイリオ" panose="020B0604030504040204" pitchFamily="50" charset="-128"/>
              </a:rPr>
              <a:t>月</a:t>
            </a:r>
            <a:r>
              <a:rPr lang="en-US" altLang="ja-JP" sz="1100" b="1" dirty="0">
                <a:latin typeface="メイリオ" panose="020B0604030504040204" pitchFamily="50" charset="-128"/>
                <a:ea typeface="メイリオ" panose="020B0604030504040204" pitchFamily="50" charset="-128"/>
              </a:rPr>
              <a:t>30</a:t>
            </a:r>
            <a:r>
              <a:rPr lang="ja-JP" altLang="en-US" sz="1100" b="1" dirty="0">
                <a:latin typeface="メイリオ" panose="020B0604030504040204" pitchFamily="50" charset="-128"/>
                <a:ea typeface="メイリオ" panose="020B0604030504040204" pitchFamily="50" charset="-128"/>
              </a:rPr>
              <a:t>日現在）</a:t>
            </a:r>
            <a:endParaRPr lang="ja-JP" altLang="en-US" sz="1600"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7B9ABB68-4E41-C570-8E3A-4D88280D2001}"/>
              </a:ext>
            </a:extLst>
          </p:cNvPr>
          <p:cNvPicPr>
            <a:picLocks noChangeAspect="1"/>
          </p:cNvPicPr>
          <p:nvPr/>
        </p:nvPicPr>
        <p:blipFill>
          <a:blip r:embed="rId2"/>
          <a:stretch>
            <a:fillRect/>
          </a:stretch>
        </p:blipFill>
        <p:spPr>
          <a:xfrm>
            <a:off x="199618" y="639397"/>
            <a:ext cx="6480000" cy="4526406"/>
          </a:xfrm>
          <a:prstGeom prst="rect">
            <a:avLst/>
          </a:prstGeom>
          <a:ln>
            <a:noFill/>
          </a:ln>
        </p:spPr>
      </p:pic>
      <p:sp>
        <p:nvSpPr>
          <p:cNvPr id="9" name="テキスト ボックス 8">
            <a:extLst>
              <a:ext uri="{FF2B5EF4-FFF2-40B4-BE49-F238E27FC236}">
                <a16:creationId xmlns:a16="http://schemas.microsoft.com/office/drawing/2014/main" id="{30B4E1E6-439F-ADFF-2001-850A9336A37E}"/>
              </a:ext>
            </a:extLst>
          </p:cNvPr>
          <p:cNvSpPr txBox="1"/>
          <p:nvPr/>
        </p:nvSpPr>
        <p:spPr>
          <a:xfrm>
            <a:off x="1718135" y="5366536"/>
            <a:ext cx="3420000" cy="307777"/>
          </a:xfrm>
          <a:prstGeom prst="rect">
            <a:avLst/>
          </a:prstGeom>
          <a:noFill/>
        </p:spPr>
        <p:txBody>
          <a:bodyPr wrap="square" anchor="ctr">
            <a:spAutoFit/>
          </a:bodyPr>
          <a:lstStyle/>
          <a:p>
            <a:r>
              <a:rPr lang="ja-JP" altLang="en-US" sz="700" dirty="0">
                <a:latin typeface="メイリオ" panose="020B0604030504040204" pitchFamily="50" charset="-128"/>
                <a:ea typeface="メイリオ" panose="020B0604030504040204" pitchFamily="50" charset="-128"/>
              </a:rPr>
              <a:t>（出所）日本陸上競技連盟「陸上競技ガイド・競歩（</a:t>
            </a:r>
            <a:r>
              <a:rPr lang="en-US" altLang="ja-JP" sz="700" dirty="0">
                <a:latin typeface="メイリオ" panose="020B0604030504040204" pitchFamily="50" charset="-128"/>
                <a:ea typeface="メイリオ" panose="020B0604030504040204" pitchFamily="50" charset="-128"/>
              </a:rPr>
              <a:t>2023</a:t>
            </a:r>
            <a:r>
              <a:rPr lang="ja-JP" altLang="en-US" sz="700" dirty="0">
                <a:latin typeface="メイリオ" panose="020B0604030504040204" pitchFamily="50" charset="-128"/>
                <a:ea typeface="メイリオ" panose="020B0604030504040204" pitchFamily="50" charset="-128"/>
              </a:rPr>
              <a:t>年</a:t>
            </a:r>
            <a:r>
              <a:rPr lang="en-US" altLang="ja-JP" sz="700" dirty="0">
                <a:latin typeface="メイリオ" panose="020B0604030504040204" pitchFamily="50" charset="-128"/>
                <a:ea typeface="メイリオ" panose="020B0604030504040204" pitchFamily="50" charset="-128"/>
              </a:rPr>
              <a:t>8</a:t>
            </a:r>
            <a:r>
              <a:rPr lang="ja-JP" altLang="en-US" sz="700" dirty="0">
                <a:latin typeface="メイリオ" panose="020B0604030504040204" pitchFamily="50" charset="-128"/>
                <a:ea typeface="メイリオ" panose="020B0604030504040204" pitchFamily="50" charset="-128"/>
              </a:rPr>
              <a:t>月</a:t>
            </a:r>
            <a:r>
              <a:rPr lang="en-US" altLang="ja-JP" sz="700" dirty="0">
                <a:latin typeface="メイリオ" panose="020B0604030504040204" pitchFamily="50" charset="-128"/>
                <a:ea typeface="メイリオ" panose="020B0604030504040204" pitchFamily="50" charset="-128"/>
              </a:rPr>
              <a:t>30</a:t>
            </a:r>
            <a:r>
              <a:rPr lang="ja-JP" altLang="en-US" sz="700" dirty="0">
                <a:latin typeface="メイリオ" panose="020B0604030504040204" pitchFamily="50" charset="-128"/>
                <a:ea typeface="メイリオ" panose="020B0604030504040204" pitchFamily="50" charset="-128"/>
              </a:rPr>
              <a:t>日現在）」</a:t>
            </a:r>
            <a:endParaRPr lang="en-US" altLang="ja-JP" sz="700" dirty="0">
              <a:latin typeface="メイリオ" panose="020B0604030504040204" pitchFamily="50" charset="-128"/>
              <a:ea typeface="メイリオ" panose="020B0604030504040204" pitchFamily="50" charset="-128"/>
            </a:endParaRPr>
          </a:p>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https://www.jaaf.or.jp/guide/rule/</a:t>
            </a:r>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2023</a:t>
            </a:r>
            <a:r>
              <a:rPr lang="ja-JP" altLang="en-US" sz="700" dirty="0">
                <a:latin typeface="メイリオ" panose="020B0604030504040204" pitchFamily="50" charset="-128"/>
                <a:ea typeface="メイリオ" panose="020B0604030504040204" pitchFamily="50" charset="-128"/>
              </a:rPr>
              <a:t>年</a:t>
            </a:r>
            <a:r>
              <a:rPr lang="en-US" altLang="ja-JP" sz="700" dirty="0">
                <a:latin typeface="メイリオ" panose="020B0604030504040204" pitchFamily="50" charset="-128"/>
                <a:ea typeface="メイリオ" panose="020B0604030504040204" pitchFamily="50" charset="-128"/>
              </a:rPr>
              <a:t>8</a:t>
            </a:r>
            <a:r>
              <a:rPr lang="ja-JP" altLang="en-US" sz="700" dirty="0">
                <a:latin typeface="メイリオ" panose="020B0604030504040204" pitchFamily="50" charset="-128"/>
                <a:ea typeface="メイリオ" panose="020B0604030504040204" pitchFamily="50" charset="-128"/>
              </a:rPr>
              <a:t>月</a:t>
            </a:r>
            <a:r>
              <a:rPr lang="en-US" altLang="ja-JP" sz="700" dirty="0">
                <a:latin typeface="メイリオ" panose="020B0604030504040204" pitchFamily="50" charset="-128"/>
                <a:ea typeface="メイリオ" panose="020B0604030504040204" pitchFamily="50" charset="-128"/>
              </a:rPr>
              <a:t>7</a:t>
            </a:r>
            <a:r>
              <a:rPr lang="ja-JP" altLang="en-US" sz="700" dirty="0">
                <a:latin typeface="メイリオ" panose="020B0604030504040204" pitchFamily="50" charset="-128"/>
                <a:ea typeface="メイリオ" panose="020B0604030504040204" pitchFamily="50" charset="-128"/>
              </a:rPr>
              <a:t>日閲覧）</a:t>
            </a:r>
          </a:p>
        </p:txBody>
      </p:sp>
      <p:sp>
        <p:nvSpPr>
          <p:cNvPr id="2" name="日付プレースホルダー 4">
            <a:extLst>
              <a:ext uri="{FF2B5EF4-FFF2-40B4-BE49-F238E27FC236}">
                <a16:creationId xmlns:a16="http://schemas.microsoft.com/office/drawing/2014/main" id="{8BCC2B45-4A6A-5E84-2101-1BE646F52575}"/>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3" name="フッター プレースホルダー 5">
            <a:extLst>
              <a:ext uri="{FF2B5EF4-FFF2-40B4-BE49-F238E27FC236}">
                <a16:creationId xmlns:a16="http://schemas.microsoft.com/office/drawing/2014/main" id="{44F69DD9-284C-954A-12D7-D5DCC567100E}"/>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4" name="スライド番号プレースホルダー 6">
            <a:extLst>
              <a:ext uri="{FF2B5EF4-FFF2-40B4-BE49-F238E27FC236}">
                <a16:creationId xmlns:a16="http://schemas.microsoft.com/office/drawing/2014/main" id="{81FEF546-8C30-B714-E0E9-F845D2936557}"/>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15</a:t>
            </a:fld>
            <a:endParaRPr lang="ja-JP" altLang="en-US" sz="800"/>
          </a:p>
        </p:txBody>
      </p:sp>
    </p:spTree>
    <p:extLst>
      <p:ext uri="{BB962C8B-B14F-4D97-AF65-F5344CB8AC3E}">
        <p14:creationId xmlns:p14="http://schemas.microsoft.com/office/powerpoint/2010/main" val="319909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AC75423-540D-B3CF-172E-693E2841F63B}"/>
              </a:ext>
            </a:extLst>
          </p:cNvPr>
          <p:cNvPicPr>
            <a:picLocks noChangeAspect="1"/>
          </p:cNvPicPr>
          <p:nvPr/>
        </p:nvPicPr>
        <p:blipFill>
          <a:blip r:embed="rId2"/>
          <a:stretch>
            <a:fillRect/>
          </a:stretch>
        </p:blipFill>
        <p:spPr>
          <a:xfrm rot="16200000">
            <a:off x="-747926" y="2483221"/>
            <a:ext cx="8367549" cy="4680000"/>
          </a:xfrm>
          <a:prstGeom prst="rect">
            <a:avLst/>
          </a:prstGeom>
          <a:ln>
            <a:solidFill>
              <a:schemeClr val="bg1">
                <a:lumMod val="75000"/>
              </a:schemeClr>
            </a:solidFill>
          </a:ln>
        </p:spPr>
      </p:pic>
      <p:sp>
        <p:nvSpPr>
          <p:cNvPr id="7" name="テキスト ボックス 6">
            <a:extLst>
              <a:ext uri="{FF2B5EF4-FFF2-40B4-BE49-F238E27FC236}">
                <a16:creationId xmlns:a16="http://schemas.microsoft.com/office/drawing/2014/main" id="{92E61DC2-DC7E-0632-1FB0-8881B7D60D60}"/>
              </a:ext>
            </a:extLst>
          </p:cNvPr>
          <p:cNvSpPr txBox="1"/>
          <p:nvPr/>
        </p:nvSpPr>
        <p:spPr>
          <a:xfrm>
            <a:off x="276790"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参考：競歩のルール</a:t>
            </a:r>
          </a:p>
        </p:txBody>
      </p:sp>
      <p:sp>
        <p:nvSpPr>
          <p:cNvPr id="8" name="テキスト ボックス 7">
            <a:extLst>
              <a:ext uri="{FF2B5EF4-FFF2-40B4-BE49-F238E27FC236}">
                <a16:creationId xmlns:a16="http://schemas.microsoft.com/office/drawing/2014/main" id="{53A62906-C38F-11FB-4839-EFBEDC4FFFA9}"/>
              </a:ext>
            </a:extLst>
          </p:cNvPr>
          <p:cNvSpPr txBox="1"/>
          <p:nvPr/>
        </p:nvSpPr>
        <p:spPr>
          <a:xfrm>
            <a:off x="971002" y="9138901"/>
            <a:ext cx="4955176" cy="307777"/>
          </a:xfrm>
          <a:prstGeom prst="rect">
            <a:avLst/>
          </a:prstGeom>
          <a:noFill/>
        </p:spPr>
        <p:txBody>
          <a:bodyPr wrap="square">
            <a:spAutoFit/>
          </a:bodyPr>
          <a:lstStyle/>
          <a:p>
            <a:r>
              <a:rPr lang="ja-JP" altLang="en-US" sz="700" dirty="0">
                <a:latin typeface="メイリオ" panose="020B0604030504040204" pitchFamily="50" charset="-128"/>
                <a:ea typeface="メイリオ" panose="020B0604030504040204" pitchFamily="50" charset="-128"/>
              </a:rPr>
              <a:t>（出所）日本陸上競技連盟「</a:t>
            </a:r>
            <a:r>
              <a:rPr lang="en-US" altLang="ja-JP" sz="700" dirty="0">
                <a:latin typeface="メイリオ" panose="020B0604030504040204" pitchFamily="50" charset="-128"/>
                <a:ea typeface="メイリオ" panose="020B0604030504040204" pitchFamily="50" charset="-128"/>
              </a:rPr>
              <a:t>Race walking Navi〜</a:t>
            </a:r>
            <a:r>
              <a:rPr lang="ja-JP" altLang="en-US" sz="700" dirty="0">
                <a:latin typeface="メイリオ" panose="020B0604030504040204" pitchFamily="50" charset="-128"/>
                <a:ea typeface="メイリオ" panose="020B0604030504040204" pitchFamily="50" charset="-128"/>
              </a:rPr>
              <a:t>競歩ナビ</a:t>
            </a:r>
            <a:r>
              <a:rPr lang="en-US" altLang="ja-JP" sz="700" dirty="0">
                <a:latin typeface="メイリオ" panose="020B0604030504040204" pitchFamily="50" charset="-128"/>
                <a:ea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rPr>
              <a:t>：競歩ガイド」（</a:t>
            </a:r>
            <a:r>
              <a:rPr lang="en-US" altLang="ja-JP" sz="700" dirty="0">
                <a:latin typeface="メイリオ" panose="020B0604030504040204" pitchFamily="50" charset="-128"/>
                <a:ea typeface="メイリオ" panose="020B0604030504040204" pitchFamily="50" charset="-128"/>
                <a:hlinkClick r:id="rId3"/>
              </a:rPr>
              <a:t>https://www.jaaf.or.jp/files/upload/202202/07_183011.pdf</a:t>
            </a:r>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2023</a:t>
            </a:r>
            <a:r>
              <a:rPr lang="ja-JP" altLang="en-US" sz="700" dirty="0">
                <a:latin typeface="メイリオ" panose="020B0604030504040204" pitchFamily="50" charset="-128"/>
                <a:ea typeface="メイリオ" panose="020B0604030504040204" pitchFamily="50" charset="-128"/>
              </a:rPr>
              <a:t>年</a:t>
            </a:r>
            <a:r>
              <a:rPr lang="en-US" altLang="ja-JP" sz="700" dirty="0">
                <a:latin typeface="メイリオ" panose="020B0604030504040204" pitchFamily="50" charset="-128"/>
                <a:ea typeface="メイリオ" panose="020B0604030504040204" pitchFamily="50" charset="-128"/>
              </a:rPr>
              <a:t>8</a:t>
            </a:r>
            <a:r>
              <a:rPr lang="ja-JP" altLang="en-US" sz="700" dirty="0">
                <a:latin typeface="メイリオ" panose="020B0604030504040204" pitchFamily="50" charset="-128"/>
                <a:ea typeface="メイリオ" panose="020B0604030504040204" pitchFamily="50" charset="-128"/>
              </a:rPr>
              <a:t>月</a:t>
            </a:r>
            <a:r>
              <a:rPr lang="en-US" altLang="ja-JP" sz="700" dirty="0">
                <a:latin typeface="メイリオ" panose="020B0604030504040204" pitchFamily="50" charset="-128"/>
                <a:ea typeface="メイリオ" panose="020B0604030504040204" pitchFamily="50" charset="-128"/>
              </a:rPr>
              <a:t>7</a:t>
            </a:r>
            <a:r>
              <a:rPr lang="ja-JP" altLang="en-US" sz="700" dirty="0">
                <a:latin typeface="メイリオ" panose="020B0604030504040204" pitchFamily="50" charset="-128"/>
                <a:ea typeface="メイリオ" panose="020B0604030504040204" pitchFamily="50" charset="-128"/>
              </a:rPr>
              <a:t>日閲覧）</a:t>
            </a:r>
          </a:p>
        </p:txBody>
      </p:sp>
      <p:sp>
        <p:nvSpPr>
          <p:cNvPr id="2" name="日付プレースホルダー 4">
            <a:extLst>
              <a:ext uri="{FF2B5EF4-FFF2-40B4-BE49-F238E27FC236}">
                <a16:creationId xmlns:a16="http://schemas.microsoft.com/office/drawing/2014/main" id="{31D57143-B601-B4AC-7792-72B872AA7F95}"/>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3" name="フッター プレースホルダー 5">
            <a:extLst>
              <a:ext uri="{FF2B5EF4-FFF2-40B4-BE49-F238E27FC236}">
                <a16:creationId xmlns:a16="http://schemas.microsoft.com/office/drawing/2014/main" id="{3C87C730-455E-8647-9C3A-7486E97CD9E4}"/>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4" name="スライド番号プレースホルダー 6">
            <a:extLst>
              <a:ext uri="{FF2B5EF4-FFF2-40B4-BE49-F238E27FC236}">
                <a16:creationId xmlns:a16="http://schemas.microsoft.com/office/drawing/2014/main" id="{0CBCAB1B-CC6B-DF34-3E36-F78CC77787CE}"/>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16</a:t>
            </a:fld>
            <a:endParaRPr lang="ja-JP" altLang="en-US" sz="800"/>
          </a:p>
        </p:txBody>
      </p:sp>
    </p:spTree>
    <p:extLst>
      <p:ext uri="{BB962C8B-B14F-4D97-AF65-F5344CB8AC3E}">
        <p14:creationId xmlns:p14="http://schemas.microsoft.com/office/powerpoint/2010/main" val="194297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5518BC-45C5-457F-4A7C-91A9F9A58321}"/>
              </a:ext>
            </a:extLst>
          </p:cNvPr>
          <p:cNvSpPr txBox="1"/>
          <p:nvPr/>
        </p:nvSpPr>
        <p:spPr>
          <a:xfrm>
            <a:off x="198412"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取材申請ならびに取材要項について</a:t>
            </a:r>
          </a:p>
        </p:txBody>
      </p:sp>
      <p:sp>
        <p:nvSpPr>
          <p:cNvPr id="6" name="テキスト ボックス 5">
            <a:extLst>
              <a:ext uri="{FF2B5EF4-FFF2-40B4-BE49-F238E27FC236}">
                <a16:creationId xmlns:a16="http://schemas.microsoft.com/office/drawing/2014/main" id="{003452DD-A203-67E9-D77B-06D6237E7EF5}"/>
              </a:ext>
            </a:extLst>
          </p:cNvPr>
          <p:cNvSpPr txBox="1"/>
          <p:nvPr/>
        </p:nvSpPr>
        <p:spPr>
          <a:xfrm>
            <a:off x="367272" y="642388"/>
            <a:ext cx="6120000" cy="7200000"/>
          </a:xfrm>
          <a:prstGeom prst="rect">
            <a:avLst/>
          </a:prstGeom>
          <a:noFill/>
        </p:spPr>
        <p:txBody>
          <a:bodyPr wrap="square" rtlCol="0" anchor="t">
            <a:noAutofit/>
          </a:bodyPr>
          <a:lstStyle/>
          <a:p>
            <a:pPr>
              <a:lnSpc>
                <a:spcPct val="150000"/>
              </a:lnSpc>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本大会を取材する方は「取材要項」をご一読ください </a:t>
            </a:r>
            <a:r>
              <a:rPr kumimoji="1" lang="en-US" altLang="ja-JP" sz="1200" dirty="0">
                <a:latin typeface="メイリオ" panose="020B0604030504040204" pitchFamily="50" charset="-128"/>
                <a:ea typeface="メイリオ" panose="020B0604030504040204" pitchFamily="50" charset="-128"/>
              </a:rPr>
              <a:t>】</a:t>
            </a:r>
          </a:p>
          <a:p>
            <a:pPr>
              <a:lnSpc>
                <a:spcPct val="150000"/>
              </a:lnSpc>
            </a:pPr>
            <a:endParaRPr kumimoji="1"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本大会の開催にあたり、メディアの皆様が円滑な取材活動をしていただけるよう、本取材要項（メディアガイドライン）を作成しました。</a:t>
            </a:r>
            <a:endParaRPr kumimoji="1"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大会を成功させるため、本要項を遵守いただきますようお願い申し上げます。</a:t>
            </a:r>
            <a:endParaRPr kumimoji="1" lang="en-US" altLang="ja-JP" sz="1200" dirty="0">
              <a:latin typeface="メイリオ" panose="020B0604030504040204" pitchFamily="50" charset="-128"/>
              <a:ea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b="1" u="sng" dirty="0">
                <a:solidFill>
                  <a:srgbClr val="C00000"/>
                </a:solidFill>
                <a:latin typeface="メイリオ" panose="020B0604030504040204" pitchFamily="50" charset="-128"/>
                <a:ea typeface="メイリオ" panose="020B0604030504040204" pitchFamily="50" charset="-128"/>
              </a:rPr>
              <a:t>なお、本大会の取材申請をもって、本取材要項の内容すべてに同意したものとみなします。予めご了承ください。</a:t>
            </a:r>
            <a:endParaRPr kumimoji="1" lang="en-US" altLang="ja-JP" sz="1200" b="1" u="sng" dirty="0">
              <a:solidFill>
                <a:srgbClr val="C00000"/>
              </a:solidFill>
              <a:latin typeface="メイリオ" panose="020B0604030504040204" pitchFamily="50" charset="-128"/>
              <a:ea typeface="メイリオ" panose="020B0604030504040204" pitchFamily="50" charset="-128"/>
            </a:endParaRPr>
          </a:p>
          <a:p>
            <a:pPr>
              <a:lnSpc>
                <a:spcPct val="150000"/>
              </a:lnSpc>
            </a:pPr>
            <a:endParaRPr kumimoji="1" lang="ja-JP" altLang="en-US" sz="12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n"/>
            </a:pPr>
            <a:r>
              <a:rPr kumimoji="1" lang="ja-JP" altLang="en-US" sz="1200" dirty="0">
                <a:latin typeface="メイリオ" panose="020B0604030504040204" pitchFamily="50" charset="-128"/>
                <a:ea typeface="メイリオ" panose="020B0604030504040204" pitchFamily="50" charset="-128"/>
              </a:rPr>
              <a:t>本要項に記載された取材申請フォーム</a:t>
            </a:r>
            <a:r>
              <a:rPr kumimoji="1" lang="en-US" altLang="ja-JP" sz="1200" dirty="0">
                <a:latin typeface="メイリオ" panose="020B0604030504040204" pitchFamily="50" charset="-128"/>
                <a:ea typeface="メイリオ" panose="020B0604030504040204" pitchFamily="50" charset="-128"/>
              </a:rPr>
              <a:t>URL </a:t>
            </a:r>
            <a:r>
              <a:rPr kumimoji="1" lang="ja-JP" altLang="en-US" sz="1200" dirty="0">
                <a:latin typeface="メイリオ" panose="020B0604030504040204" pitchFamily="50" charset="-128"/>
                <a:ea typeface="メイリオ" panose="020B0604030504040204" pitchFamily="50" charset="-128"/>
              </a:rPr>
              <a:t>よりご申請ください。</a:t>
            </a:r>
          </a:p>
          <a:p>
            <a:pPr marL="171450" indent="-171450">
              <a:lnSpc>
                <a:spcPct val="150000"/>
              </a:lnSpc>
              <a:buFont typeface="Wingdings" panose="05000000000000000000" pitchFamily="2" charset="2"/>
              <a:buChar char="n"/>
            </a:pPr>
            <a:r>
              <a:rPr kumimoji="1" lang="ja-JP" altLang="en-US" sz="1200" dirty="0">
                <a:latin typeface="メイリオ" panose="020B0604030504040204" pitchFamily="50" charset="-128"/>
                <a:ea typeface="メイリオ" panose="020B0604030504040204" pitchFamily="50" charset="-128"/>
              </a:rPr>
              <a:t>必ず期間内にご申請ください。締切日以降の申請や、試合当日の会場での申請はお受けできません。</a:t>
            </a: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n"/>
            </a:pPr>
            <a:r>
              <a:rPr lang="ja-JP" altLang="en-US" sz="1200" b="1" dirty="0">
                <a:solidFill>
                  <a:srgbClr val="C00000"/>
                </a:solidFill>
                <a:latin typeface="メイリオ" panose="020B0604030504040204" pitchFamily="50" charset="-128"/>
                <a:ea typeface="メイリオ" panose="020B0604030504040204" pitchFamily="50" charset="-128"/>
              </a:rPr>
              <a:t>取材申請は、</a:t>
            </a:r>
            <a:r>
              <a:rPr lang="en-US" altLang="ja-JP" sz="1200" b="1" dirty="0">
                <a:solidFill>
                  <a:srgbClr val="C00000"/>
                </a:solidFill>
                <a:latin typeface="メイリオ" panose="020B0604030504040204" pitchFamily="50" charset="-128"/>
                <a:ea typeface="メイリオ" panose="020B0604030504040204" pitchFamily="50" charset="-128"/>
              </a:rPr>
              <a:t>1</a:t>
            </a:r>
            <a:r>
              <a:rPr lang="ja-JP" altLang="en-US" sz="1200" b="1" dirty="0">
                <a:solidFill>
                  <a:srgbClr val="C00000"/>
                </a:solidFill>
                <a:latin typeface="メイリオ" panose="020B0604030504040204" pitchFamily="50" charset="-128"/>
                <a:ea typeface="メイリオ" panose="020B0604030504040204" pitchFamily="50" charset="-128"/>
              </a:rPr>
              <a:t>つの掲載予定媒体ならびに取材活動につき、取材者</a:t>
            </a:r>
            <a:r>
              <a:rPr lang="en-US" altLang="ja-JP" sz="1200" b="1" dirty="0">
                <a:solidFill>
                  <a:srgbClr val="C00000"/>
                </a:solidFill>
                <a:latin typeface="メイリオ" panose="020B0604030504040204" pitchFamily="50" charset="-128"/>
                <a:ea typeface="メイリオ" panose="020B0604030504040204" pitchFamily="50" charset="-128"/>
              </a:rPr>
              <a:t>1</a:t>
            </a:r>
            <a:r>
              <a:rPr lang="ja-JP" altLang="en-US" sz="1200" b="1" dirty="0">
                <a:solidFill>
                  <a:srgbClr val="C00000"/>
                </a:solidFill>
                <a:latin typeface="メイリオ" panose="020B0604030504040204" pitchFamily="50" charset="-128"/>
                <a:ea typeface="メイリオ" panose="020B0604030504040204" pitchFamily="50" charset="-128"/>
              </a:rPr>
              <a:t>名（</a:t>
            </a:r>
            <a:r>
              <a:rPr lang="en-US" altLang="ja-JP" sz="1200" b="1" dirty="0">
                <a:solidFill>
                  <a:srgbClr val="C00000"/>
                </a:solidFill>
                <a:latin typeface="メイリオ" panose="020B0604030504040204" pitchFamily="50" charset="-128"/>
                <a:ea typeface="メイリオ" panose="020B0604030504040204" pitchFamily="50" charset="-128"/>
              </a:rPr>
              <a:t>※ENG</a:t>
            </a:r>
            <a:r>
              <a:rPr lang="ja-JP" altLang="en-US" sz="1200" b="1" dirty="0">
                <a:solidFill>
                  <a:srgbClr val="C00000"/>
                </a:solidFill>
                <a:latin typeface="メイリオ" panose="020B0604030504040204" pitchFamily="50" charset="-128"/>
                <a:ea typeface="メイリオ" panose="020B0604030504040204" pitchFamily="50" charset="-128"/>
              </a:rPr>
              <a:t>（</a:t>
            </a:r>
            <a:r>
              <a:rPr lang="en-US" altLang="ja-JP" sz="1200" b="1" dirty="0">
                <a:solidFill>
                  <a:srgbClr val="C00000"/>
                </a:solidFill>
                <a:latin typeface="メイリオ" panose="020B0604030504040204" pitchFamily="50" charset="-128"/>
                <a:ea typeface="メイリオ" panose="020B0604030504040204" pitchFamily="50" charset="-128"/>
              </a:rPr>
              <a:t>Electronic News Gathering</a:t>
            </a:r>
            <a:r>
              <a:rPr lang="ja-JP" altLang="en-US" sz="1200" b="1" dirty="0">
                <a:solidFill>
                  <a:srgbClr val="C00000"/>
                </a:solidFill>
                <a:latin typeface="メイリオ" panose="020B0604030504040204" pitchFamily="50" charset="-128"/>
                <a:ea typeface="メイリオ" panose="020B0604030504040204" pitchFamily="50" charset="-128"/>
              </a:rPr>
              <a:t>）は除く）でご申請ください。</a:t>
            </a:r>
            <a:r>
              <a:rPr kumimoji="1" lang="ja-JP" altLang="en-US" sz="1200" b="1" dirty="0">
                <a:solidFill>
                  <a:srgbClr val="C00000"/>
                </a:solidFill>
                <a:latin typeface="メイリオ" panose="020B0604030504040204" pitchFamily="50" charset="-128"/>
                <a:ea typeface="メイリオ" panose="020B0604030504040204" pitchFamily="50" charset="-128"/>
              </a:rPr>
              <a:t>所属先や掲載媒体が同じでも、取材活動毎に</a:t>
            </a:r>
            <a:r>
              <a:rPr kumimoji="1" lang="en-US" altLang="ja-JP" sz="1200" b="1" dirty="0">
                <a:solidFill>
                  <a:srgbClr val="C00000"/>
                </a:solidFill>
                <a:latin typeface="メイリオ" panose="020B0604030504040204" pitchFamily="50" charset="-128"/>
                <a:ea typeface="メイリオ" panose="020B0604030504040204" pitchFamily="50" charset="-128"/>
              </a:rPr>
              <a:t>1</a:t>
            </a:r>
            <a:r>
              <a:rPr kumimoji="1" lang="ja-JP" altLang="en-US" sz="1200" b="1" dirty="0">
                <a:solidFill>
                  <a:srgbClr val="C00000"/>
                </a:solidFill>
                <a:latin typeface="メイリオ" panose="020B0604030504040204" pitchFamily="50" charset="-128"/>
                <a:ea typeface="メイリオ" panose="020B0604030504040204" pitchFamily="50" charset="-128"/>
              </a:rPr>
              <a:t>回の申請をしてください。</a:t>
            </a:r>
          </a:p>
          <a:p>
            <a:pPr marL="171450" indent="-171450">
              <a:lnSpc>
                <a:spcPct val="150000"/>
              </a:lnSpc>
              <a:buFont typeface="Wingdings" panose="05000000000000000000" pitchFamily="2" charset="2"/>
              <a:buChar char="n"/>
            </a:pP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n"/>
            </a:pPr>
            <a:r>
              <a:rPr kumimoji="1" lang="ja-JP" altLang="en-US" sz="1200" dirty="0">
                <a:latin typeface="メイリオ" panose="020B0604030504040204" pitchFamily="50" charset="-128"/>
                <a:ea typeface="メイリオ" panose="020B0604030504040204" pitchFamily="50" charset="-128"/>
              </a:rPr>
              <a:t>大会の開催地は、公園ならびに通行規制を行った公道であり、陸上競技場のような競技施設ではありません。取材にあたり、様々な制約や、取材スペースに限りがあります。予めご承知おきください</a:t>
            </a: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n"/>
            </a:pPr>
            <a:r>
              <a:rPr lang="ja-JP" altLang="en-US" sz="1200" dirty="0">
                <a:latin typeface="メイリオ" panose="020B0604030504040204" pitchFamily="50" charset="-128"/>
                <a:ea typeface="メイリオ" panose="020B0604030504040204" pitchFamily="50" charset="-128"/>
              </a:rPr>
              <a:t>大会ならびに取材</a:t>
            </a:r>
            <a:r>
              <a:rPr kumimoji="1" lang="ja-JP" altLang="en-US" sz="1200" dirty="0">
                <a:latin typeface="メイリオ" panose="020B0604030504040204" pitchFamily="50" charset="-128"/>
                <a:ea typeface="メイリオ" panose="020B0604030504040204" pitchFamily="50" charset="-128"/>
              </a:rPr>
              <a:t>当日は、取材許可が記載されたメールを お手元にご用意ください。</a:t>
            </a:r>
          </a:p>
          <a:p>
            <a:pPr>
              <a:lnSpc>
                <a:spcPct val="150000"/>
              </a:lnSpc>
            </a:pPr>
            <a:endParaRPr kumimoji="1"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■本申請で得た個人情報は、本大会の取材関連業務にのみに使用させていただきます。</a:t>
            </a:r>
            <a:endParaRPr kumimoji="1"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■出場チームや選手から取材許可を得ても、大会会場内での取材は申請が必要です。</a:t>
            </a:r>
            <a:endParaRPr kumimoji="1"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■申請に記載漏れ（掲載媒体名など）がありますと受付出来ません。予めご注意ください。</a:t>
            </a:r>
            <a:endParaRPr kumimoji="1"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FEFEE3A-3496-08B1-B57F-EB603C432DE5}"/>
              </a:ext>
            </a:extLst>
          </p:cNvPr>
          <p:cNvSpPr txBox="1"/>
          <p:nvPr/>
        </p:nvSpPr>
        <p:spPr>
          <a:xfrm>
            <a:off x="385104" y="8067367"/>
            <a:ext cx="6120000" cy="1258530"/>
          </a:xfrm>
          <a:prstGeom prst="rect">
            <a:avLst/>
          </a:prstGeom>
          <a:noFill/>
        </p:spPr>
        <p:txBody>
          <a:bodyPr wrap="square" rtlCol="0" anchor="ctr">
            <a:noAutofit/>
          </a:bodyPr>
          <a:lstStyle/>
          <a:p>
            <a:pPr algn="r">
              <a:lnSpc>
                <a:spcPts val="1900"/>
              </a:lnSpc>
            </a:pPr>
            <a:r>
              <a:rPr kumimoji="1" lang="en-US" altLang="ja-JP" sz="1200" dirty="0">
                <a:latin typeface="メイリオ" panose="020B0604030504040204" pitchFamily="50" charset="-128"/>
                <a:ea typeface="メイリオ" panose="020B0604030504040204" pitchFamily="50" charset="-128"/>
              </a:rPr>
              <a:t>2023</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17</a:t>
            </a:r>
            <a:r>
              <a:rPr kumimoji="1" lang="ja-JP" altLang="en-US" sz="1200" dirty="0">
                <a:latin typeface="メイリオ" panose="020B0604030504040204" pitchFamily="50" charset="-128"/>
                <a:ea typeface="メイリオ" panose="020B0604030504040204" pitchFamily="50" charset="-128"/>
              </a:rPr>
              <a:t>日（金）</a:t>
            </a:r>
            <a:endParaRPr kumimoji="1" lang="en-US" altLang="ja-JP" sz="1200" dirty="0">
              <a:latin typeface="メイリオ" panose="020B0604030504040204" pitchFamily="50" charset="-128"/>
              <a:ea typeface="メイリオ" panose="020B0604030504040204" pitchFamily="50" charset="-128"/>
            </a:endParaRPr>
          </a:p>
          <a:p>
            <a:pPr algn="r">
              <a:lnSpc>
                <a:spcPts val="1900"/>
              </a:lnSpc>
            </a:pPr>
            <a:r>
              <a:rPr kumimoji="1" lang="ja-JP" altLang="en-US" sz="1200" dirty="0">
                <a:latin typeface="メイリオ" panose="020B0604030504040204" pitchFamily="50" charset="-128"/>
                <a:ea typeface="メイリオ" panose="020B0604030504040204" pitchFamily="50" charset="-128"/>
              </a:rPr>
              <a:t>（公財）大阪陸上競技協会</a:t>
            </a:r>
            <a:endParaRPr kumimoji="1" lang="en-US" altLang="ja-JP" sz="1200" dirty="0">
              <a:latin typeface="メイリオ" panose="020B0604030504040204" pitchFamily="50" charset="-128"/>
              <a:ea typeface="メイリオ" panose="020B0604030504040204" pitchFamily="50" charset="-128"/>
            </a:endParaRPr>
          </a:p>
          <a:p>
            <a:pPr algn="r">
              <a:lnSpc>
                <a:spcPts val="1900"/>
              </a:lnSpc>
            </a:pPr>
            <a:r>
              <a:rPr kumimoji="1" lang="ja-JP" altLang="en-US" sz="1200" dirty="0">
                <a:latin typeface="メイリオ" panose="020B0604030504040204" pitchFamily="50" charset="-128"/>
                <a:ea typeface="メイリオ" panose="020B0604030504040204" pitchFamily="50" charset="-128"/>
              </a:rPr>
              <a:t>大阪・中之島</a:t>
            </a:r>
            <a:r>
              <a:rPr kumimoji="1" lang="en-US" altLang="ja-JP" sz="1200" dirty="0">
                <a:latin typeface="メイリオ" panose="020B0604030504040204" pitchFamily="50" charset="-128"/>
                <a:ea typeface="メイリオ" panose="020B0604030504040204" pitchFamily="50" charset="-128"/>
              </a:rPr>
              <a:t>2023</a:t>
            </a:r>
            <a:r>
              <a:rPr kumimoji="1" lang="ja-JP" altLang="en-US" sz="1200" dirty="0">
                <a:latin typeface="メイリオ" panose="020B0604030504040204" pitchFamily="50" charset="-128"/>
                <a:ea typeface="メイリオ" panose="020B0604030504040204" pitchFamily="50" charset="-128"/>
              </a:rPr>
              <a:t>競歩大会</a:t>
            </a:r>
            <a:r>
              <a:rPr lang="ja-JP" altLang="en-US"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広報担当</a:t>
            </a:r>
          </a:p>
          <a:p>
            <a:pPr algn="r">
              <a:lnSpc>
                <a:spcPts val="1900"/>
              </a:lnSpc>
            </a:pPr>
            <a:r>
              <a:rPr kumimoji="1" lang="en-US" altLang="ja-JP" sz="1200" dirty="0">
                <a:latin typeface="メイリオ" panose="020B0604030504040204" pitchFamily="50" charset="-128"/>
                <a:ea typeface="メイリオ" panose="020B0604030504040204" pitchFamily="50" charset="-128"/>
              </a:rPr>
              <a:t>TEL: 06-6697-8899</a:t>
            </a:r>
            <a:endParaRPr lang="en-US" altLang="ja-JP" sz="1200" dirty="0">
              <a:latin typeface="メイリオ" panose="020B0604030504040204" pitchFamily="50" charset="-128"/>
              <a:ea typeface="メイリオ" panose="020B0604030504040204" pitchFamily="50" charset="-128"/>
            </a:endParaRPr>
          </a:p>
          <a:p>
            <a:pPr algn="r">
              <a:lnSpc>
                <a:spcPts val="1900"/>
              </a:lnSpc>
            </a:pPr>
            <a:r>
              <a:rPr kumimoji="1" lang="en-US" altLang="ja-JP" sz="1200" dirty="0">
                <a:latin typeface="メイリオ" panose="020B0604030504040204" pitchFamily="50" charset="-128"/>
                <a:ea typeface="メイリオ" panose="020B0604030504040204" pitchFamily="50" charset="-128"/>
              </a:rPr>
              <a:t>Mail: oaaa.racewalking@gmail.com</a:t>
            </a:r>
          </a:p>
        </p:txBody>
      </p:sp>
      <p:sp>
        <p:nvSpPr>
          <p:cNvPr id="8" name="日付プレースホルダー 4">
            <a:extLst>
              <a:ext uri="{FF2B5EF4-FFF2-40B4-BE49-F238E27FC236}">
                <a16:creationId xmlns:a16="http://schemas.microsoft.com/office/drawing/2014/main" id="{0A4E0D91-6394-6B0B-9A66-D64448EC9AD2}"/>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9" name="フッター プレースホルダー 5">
            <a:extLst>
              <a:ext uri="{FF2B5EF4-FFF2-40B4-BE49-F238E27FC236}">
                <a16:creationId xmlns:a16="http://schemas.microsoft.com/office/drawing/2014/main" id="{F58BDACC-A583-BA4F-6C57-2DF0B220A0F1}"/>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10" name="スライド番号プレースホルダー 6">
            <a:extLst>
              <a:ext uri="{FF2B5EF4-FFF2-40B4-BE49-F238E27FC236}">
                <a16:creationId xmlns:a16="http://schemas.microsoft.com/office/drawing/2014/main" id="{4472C347-6A0F-1485-B9CD-65B55BA5E734}"/>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1</a:t>
            </a:fld>
            <a:endParaRPr lang="ja-JP" altLang="en-US" sz="800"/>
          </a:p>
        </p:txBody>
      </p:sp>
    </p:spTree>
    <p:extLst>
      <p:ext uri="{BB962C8B-B14F-4D97-AF65-F5344CB8AC3E}">
        <p14:creationId xmlns:p14="http://schemas.microsoft.com/office/powerpoint/2010/main" val="151590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1963BEF-6C87-AA02-802F-D24C9F86F755}"/>
              </a:ext>
            </a:extLst>
          </p:cNvPr>
          <p:cNvSpPr txBox="1"/>
          <p:nvPr/>
        </p:nvSpPr>
        <p:spPr>
          <a:xfrm>
            <a:off x="383748" y="648926"/>
            <a:ext cx="6120000" cy="8640000"/>
          </a:xfrm>
          <a:prstGeom prst="rect">
            <a:avLst/>
          </a:prstGeom>
          <a:noFill/>
        </p:spPr>
        <p:txBody>
          <a:bodyPr wrap="square" rtlCol="0" anchor="t">
            <a:no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１．名称：大阪・中之島</a:t>
            </a:r>
            <a:r>
              <a:rPr kumimoji="1" lang="en-US" altLang="ja-JP" sz="1000" dirty="0">
                <a:latin typeface="メイリオ" panose="020B0604030504040204" pitchFamily="50" charset="-128"/>
                <a:ea typeface="メイリオ" panose="020B0604030504040204" pitchFamily="50" charset="-128"/>
              </a:rPr>
              <a:t>2023</a:t>
            </a:r>
            <a:r>
              <a:rPr kumimoji="1" lang="ja-JP" altLang="en-US" sz="1000" dirty="0">
                <a:latin typeface="メイリオ" panose="020B0604030504040204" pitchFamily="50" charset="-128"/>
                <a:ea typeface="メイリオ" panose="020B0604030504040204" pitchFamily="50" charset="-128"/>
              </a:rPr>
              <a:t>競歩大会（英称：</a:t>
            </a:r>
            <a:r>
              <a:rPr kumimoji="1" lang="en-US" altLang="ja-JP" sz="1000" dirty="0">
                <a:latin typeface="メイリオ" panose="020B0604030504040204" pitchFamily="50" charset="-128"/>
                <a:ea typeface="メイリオ" panose="020B0604030504040204" pitchFamily="50" charset="-128"/>
              </a:rPr>
              <a:t>Race walking in Osaka Nakanoshima 23</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２．主催：公益財団法人大阪陸上競技協会</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３．共催：大阪市</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４．協力：公益財団法人日本陸上競技連盟、京阪ホールディングス株式会社</a:t>
            </a:r>
          </a:p>
          <a:p>
            <a:pPr>
              <a:lnSpc>
                <a:spcPct val="150000"/>
              </a:lnSpc>
            </a:pPr>
            <a:r>
              <a:rPr kumimoji="1" lang="ja-JP" altLang="en-US" sz="1000" dirty="0">
                <a:latin typeface="メイリオ" panose="020B0604030504040204" pitchFamily="50" charset="-128"/>
                <a:ea typeface="メイリオ" panose="020B0604030504040204" pitchFamily="50" charset="-128"/>
              </a:rPr>
              <a:t>５．主管：公益財団法人大阪陸上競技協会</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７．期日：</a:t>
            </a:r>
            <a:r>
              <a:rPr kumimoji="1" lang="en-US" altLang="ja-JP" sz="1000" dirty="0">
                <a:latin typeface="メイリオ" panose="020B0604030504040204" pitchFamily="50" charset="-128"/>
                <a:ea typeface="メイリオ" panose="020B0604030504040204" pitchFamily="50" charset="-128"/>
              </a:rPr>
              <a:t>2023</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26</a:t>
            </a:r>
            <a:r>
              <a:rPr kumimoji="1" lang="ja-JP" altLang="en-US" sz="1000" dirty="0">
                <a:latin typeface="メイリオ" panose="020B0604030504040204" pitchFamily="50" charset="-128"/>
                <a:ea typeface="メイリオ" panose="020B0604030504040204" pitchFamily="50" charset="-128"/>
              </a:rPr>
              <a:t>日（日）</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８．実施種目：競技開始／制限時刻（予定）</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（１）男女混合競歩リレー</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時</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分／</a:t>
            </a:r>
            <a:r>
              <a:rPr kumimoji="1" lang="en-US" altLang="ja-JP" sz="1000" dirty="0">
                <a:latin typeface="メイリオ" panose="020B0604030504040204" pitchFamily="50" charset="-128"/>
                <a:ea typeface="メイリオ" panose="020B0604030504040204" pitchFamily="50" charset="-128"/>
              </a:rPr>
              <a:t>13</a:t>
            </a:r>
            <a:r>
              <a:rPr kumimoji="1" lang="ja-JP" altLang="en-US" sz="1000" dirty="0">
                <a:latin typeface="メイリオ" panose="020B0604030504040204" pitchFamily="50" charset="-128"/>
                <a:ea typeface="メイリオ" panose="020B0604030504040204" pitchFamily="50" charset="-128"/>
              </a:rPr>
              <a:t>時</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分（総距離：</a:t>
            </a:r>
            <a:r>
              <a:rPr kumimoji="1" lang="en-US" altLang="ja-JP" sz="1000" dirty="0">
                <a:latin typeface="メイリオ" panose="020B0604030504040204" pitchFamily="50" charset="-128"/>
                <a:ea typeface="メイリオ" panose="020B0604030504040204" pitchFamily="50" charset="-128"/>
              </a:rPr>
              <a:t>42.195km</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（２）</a:t>
            </a:r>
            <a:r>
              <a:rPr kumimoji="1" lang="en-US" altLang="ja-JP" sz="1000" dirty="0">
                <a:latin typeface="メイリオ" panose="020B0604030504040204" pitchFamily="50" charset="-128"/>
                <a:ea typeface="メイリオ" panose="020B0604030504040204" pitchFamily="50" charset="-128"/>
              </a:rPr>
              <a:t>U20</a:t>
            </a:r>
            <a:r>
              <a:rPr kumimoji="1" lang="ja-JP" altLang="en-US" sz="1000" dirty="0">
                <a:latin typeface="メイリオ" panose="020B0604030504040204" pitchFamily="50" charset="-128"/>
                <a:ea typeface="メイリオ" panose="020B0604030504040204" pitchFamily="50" charset="-128"/>
              </a:rPr>
              <a:t>男子</a:t>
            </a:r>
            <a:r>
              <a:rPr kumimoji="1" lang="en-US" altLang="ja-JP" sz="1000" dirty="0">
                <a:latin typeface="メイリオ" panose="020B0604030504040204" pitchFamily="50" charset="-128"/>
                <a:ea typeface="メイリオ" panose="020B0604030504040204" pitchFamily="50" charset="-128"/>
              </a:rPr>
              <a:t>10km</a:t>
            </a:r>
            <a:r>
              <a:rPr kumimoji="1" lang="ja-JP" altLang="en-US" sz="1000" dirty="0">
                <a:latin typeface="メイリオ" panose="020B0604030504040204" pitchFamily="50" charset="-128"/>
                <a:ea typeface="メイリオ" panose="020B0604030504040204" pitchFamily="50" charset="-128"/>
              </a:rPr>
              <a:t>競歩</a:t>
            </a:r>
            <a:r>
              <a:rPr kumimoji="1" lang="en-US" altLang="ja-JP" sz="1000" dirty="0">
                <a:latin typeface="メイリオ" panose="020B0604030504040204" pitchFamily="50" charset="-128"/>
                <a:ea typeface="メイリオ" panose="020B0604030504040204" pitchFamily="50" charset="-128"/>
              </a:rPr>
              <a:t>13</a:t>
            </a:r>
            <a:r>
              <a:rPr kumimoji="1" lang="ja-JP" altLang="en-US" sz="1000" dirty="0">
                <a:latin typeface="メイリオ" panose="020B0604030504040204" pitchFamily="50" charset="-128"/>
                <a:ea typeface="メイリオ" panose="020B0604030504040204" pitchFamily="50" charset="-128"/>
              </a:rPr>
              <a:t>時</a:t>
            </a:r>
            <a:r>
              <a:rPr kumimoji="1" lang="en-US" altLang="ja-JP" sz="1000" dirty="0">
                <a:latin typeface="メイリオ" panose="020B0604030504040204" pitchFamily="50" charset="-128"/>
                <a:ea typeface="メイリオ" panose="020B0604030504040204" pitchFamily="50" charset="-128"/>
              </a:rPr>
              <a:t>55</a:t>
            </a:r>
            <a:r>
              <a:rPr kumimoji="1" lang="ja-JP" altLang="en-US" sz="1000" dirty="0">
                <a:latin typeface="メイリオ" panose="020B0604030504040204" pitchFamily="50" charset="-128"/>
                <a:ea typeface="メイリオ" panose="020B0604030504040204" pitchFamily="50" charset="-128"/>
              </a:rPr>
              <a:t>分／</a:t>
            </a:r>
            <a:r>
              <a:rPr kumimoji="1" lang="en-US" altLang="ja-JP" sz="1000" dirty="0">
                <a:latin typeface="メイリオ" panose="020B0604030504040204" pitchFamily="50" charset="-128"/>
                <a:ea typeface="メイリオ" panose="020B0604030504040204" pitchFamily="50" charset="-128"/>
              </a:rPr>
              <a:t>14</a:t>
            </a:r>
            <a:r>
              <a:rPr kumimoji="1" lang="ja-JP" altLang="en-US" sz="1000" dirty="0">
                <a:latin typeface="メイリオ" panose="020B0604030504040204" pitchFamily="50" charset="-128"/>
                <a:ea typeface="メイリオ" panose="020B0604030504040204" pitchFamily="50" charset="-128"/>
              </a:rPr>
              <a:t>時</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分</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（３）</a:t>
            </a:r>
            <a:r>
              <a:rPr kumimoji="1" lang="en-US" altLang="ja-JP" sz="1000" dirty="0">
                <a:latin typeface="メイリオ" panose="020B0604030504040204" pitchFamily="50" charset="-128"/>
                <a:ea typeface="メイリオ" panose="020B0604030504040204" pitchFamily="50" charset="-128"/>
              </a:rPr>
              <a:t>U20</a:t>
            </a:r>
            <a:r>
              <a:rPr kumimoji="1" lang="ja-JP" altLang="en-US" sz="1000" dirty="0">
                <a:latin typeface="メイリオ" panose="020B0604030504040204" pitchFamily="50" charset="-128"/>
                <a:ea typeface="メイリオ" panose="020B0604030504040204" pitchFamily="50" charset="-128"/>
              </a:rPr>
              <a:t>女子</a:t>
            </a:r>
            <a:r>
              <a:rPr kumimoji="1" lang="en-US" altLang="ja-JP" sz="1000" dirty="0">
                <a:latin typeface="メイリオ" panose="020B0604030504040204" pitchFamily="50" charset="-128"/>
                <a:ea typeface="メイリオ" panose="020B0604030504040204" pitchFamily="50" charset="-128"/>
              </a:rPr>
              <a:t>5km</a:t>
            </a:r>
            <a:r>
              <a:rPr kumimoji="1" lang="ja-JP" altLang="en-US" sz="1000" dirty="0">
                <a:latin typeface="メイリオ" panose="020B0604030504040204" pitchFamily="50" charset="-128"/>
                <a:ea typeface="メイリオ" panose="020B0604030504040204" pitchFamily="50" charset="-128"/>
              </a:rPr>
              <a:t>競歩</a:t>
            </a:r>
            <a:r>
              <a:rPr kumimoji="1" lang="en-US" altLang="ja-JP" sz="1000" dirty="0">
                <a:latin typeface="メイリオ" panose="020B0604030504040204" pitchFamily="50" charset="-128"/>
                <a:ea typeface="メイリオ" panose="020B0604030504040204" pitchFamily="50" charset="-128"/>
              </a:rPr>
              <a:t>14</a:t>
            </a:r>
            <a:r>
              <a:rPr kumimoji="1" lang="ja-JP" altLang="en-US" sz="1000" dirty="0">
                <a:latin typeface="メイリオ" panose="020B0604030504040204" pitchFamily="50" charset="-128"/>
                <a:ea typeface="メイリオ" panose="020B0604030504040204" pitchFamily="50" charset="-128"/>
              </a:rPr>
              <a:t>時</a:t>
            </a:r>
            <a:r>
              <a:rPr kumimoji="1" lang="en-US" altLang="ja-JP" sz="1000" dirty="0">
                <a:latin typeface="メイリオ" panose="020B0604030504040204" pitchFamily="50" charset="-128"/>
                <a:ea typeface="メイリオ" panose="020B0604030504040204" pitchFamily="50" charset="-128"/>
              </a:rPr>
              <a:t>55</a:t>
            </a:r>
            <a:r>
              <a:rPr kumimoji="1" lang="ja-JP" altLang="en-US" sz="1000" dirty="0">
                <a:latin typeface="メイリオ" panose="020B0604030504040204" pitchFamily="50" charset="-128"/>
                <a:ea typeface="メイリオ" panose="020B0604030504040204" pitchFamily="50" charset="-128"/>
              </a:rPr>
              <a:t>分／</a:t>
            </a:r>
            <a:r>
              <a:rPr kumimoji="1" lang="en-US" altLang="ja-JP" sz="1000" dirty="0">
                <a:latin typeface="メイリオ" panose="020B0604030504040204" pitchFamily="50" charset="-128"/>
                <a:ea typeface="メイリオ" panose="020B0604030504040204" pitchFamily="50" charset="-128"/>
              </a:rPr>
              <a:t>15</a:t>
            </a:r>
            <a:r>
              <a:rPr kumimoji="1" lang="ja-JP" altLang="en-US" sz="1000" dirty="0">
                <a:latin typeface="メイリオ" panose="020B0604030504040204" pitchFamily="50" charset="-128"/>
                <a:ea typeface="メイリオ" panose="020B0604030504040204" pitchFamily="50" charset="-128"/>
              </a:rPr>
              <a:t>時</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分</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全種目</a:t>
            </a:r>
            <a:r>
              <a:rPr kumimoji="1" lang="en-US" altLang="ja-JP" sz="1000" dirty="0">
                <a:latin typeface="メイリオ" panose="020B0604030504040204" pitchFamily="50" charset="-128"/>
                <a:ea typeface="メイリオ" panose="020B0604030504040204" pitchFamily="50" charset="-128"/>
              </a:rPr>
              <a:t>WRk</a:t>
            </a:r>
            <a:r>
              <a:rPr kumimoji="1" lang="ja-JP" altLang="en-US" sz="1000" dirty="0">
                <a:latin typeface="メイリオ" panose="020B0604030504040204" pitchFamily="50" charset="-128"/>
                <a:ea typeface="メイリオ" panose="020B0604030504040204" pitchFamily="50" charset="-128"/>
              </a:rPr>
              <a:t>対象種目として実施する。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交通警備及び安全上、制限時刻を越えて競技を続けることはできない。</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９．コース：</a:t>
            </a:r>
            <a:r>
              <a:rPr kumimoji="1" lang="en-US" altLang="ja-JP" sz="1000" dirty="0">
                <a:latin typeface="メイリオ" panose="020B0604030504040204" pitchFamily="50" charset="-128"/>
                <a:ea typeface="メイリオ" panose="020B0604030504040204" pitchFamily="50" charset="-128"/>
              </a:rPr>
              <a:t>WA</a:t>
            </a:r>
            <a:r>
              <a:rPr kumimoji="1" lang="ja-JP" altLang="en-US" sz="1000" dirty="0">
                <a:latin typeface="メイリオ" panose="020B0604030504040204" pitchFamily="50" charset="-128"/>
                <a:ea typeface="メイリオ" panose="020B0604030504040204" pitchFamily="50" charset="-128"/>
              </a:rPr>
              <a:t>認証／日本陸上競技連盟公認中之島コース（周回</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．参加方法：「男女混合競歩リレー」における</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チームの編成は、男子</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名、女子</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名で編成とする。異なる所属からの出場も可能とするがチーム名は以下の通りとする。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　例</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男子（〇〇大学）／女子（△△大学）→〇〇大・△△大</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所属略称同士を「・」でつなぐ</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　（総距離）</a:t>
            </a:r>
            <a:r>
              <a:rPr kumimoji="1" lang="en-US" altLang="ja-JP" sz="1000" dirty="0">
                <a:latin typeface="メイリオ" panose="020B0604030504040204" pitchFamily="50" charset="-128"/>
                <a:ea typeface="メイリオ" panose="020B0604030504040204" pitchFamily="50" charset="-128"/>
              </a:rPr>
              <a:t>42.195km</a:t>
            </a:r>
          </a:p>
          <a:p>
            <a:pPr>
              <a:lnSpc>
                <a:spcPct val="150000"/>
              </a:lnSpc>
            </a:pP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（区間）①</a:t>
            </a:r>
            <a:r>
              <a:rPr kumimoji="1" lang="en-US" altLang="ja-JP" sz="1000" dirty="0">
                <a:latin typeface="メイリオ" panose="020B0604030504040204" pitchFamily="50" charset="-128"/>
                <a:ea typeface="メイリオ" panose="020B0604030504040204" pitchFamily="50" charset="-128"/>
              </a:rPr>
              <a:t>11.195㎞</a:t>
            </a:r>
            <a:r>
              <a:rPr kumimoji="1" lang="ja-JP" altLang="en-US" sz="1000" dirty="0">
                <a:latin typeface="メイリオ" panose="020B0604030504040204" pitchFamily="50" charset="-128"/>
                <a:ea typeface="メイリオ" panose="020B0604030504040204" pitchFamily="50" charset="-128"/>
              </a:rPr>
              <a:t>（男子）②</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（女子）③</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（男子）④</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（女子）</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rPr>
              <a:t>．参加資格：</a:t>
            </a: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年度日本陸連登録者で、日本国籍を有する競技者（日本で生まれ育った外国籍競技者を含む）とし、</a:t>
            </a: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日から本競技会出場申込締切前日までに、「男女混合競歩リレー」は、下記（１）～（２）のいずれか、「</a:t>
            </a:r>
            <a:r>
              <a:rPr lang="en-US" altLang="ja-JP" sz="1000" dirty="0">
                <a:latin typeface="メイリオ" panose="020B0604030504040204" pitchFamily="50" charset="-128"/>
                <a:ea typeface="メイリオ" panose="020B0604030504040204" pitchFamily="50" charset="-128"/>
              </a:rPr>
              <a:t>U20</a:t>
            </a:r>
            <a:r>
              <a:rPr lang="ja-JP" altLang="en-US" sz="1000" dirty="0">
                <a:latin typeface="メイリオ" panose="020B0604030504040204" pitchFamily="50" charset="-128"/>
                <a:ea typeface="メイリオ" panose="020B0604030504040204" pitchFamily="50" charset="-128"/>
              </a:rPr>
              <a:t>男子</a:t>
            </a:r>
            <a:r>
              <a:rPr lang="en-US" altLang="ja-JP" sz="1000" dirty="0">
                <a:latin typeface="メイリオ" panose="020B0604030504040204" pitchFamily="50" charset="-128"/>
                <a:ea typeface="メイリオ" panose="020B0604030504040204" pitchFamily="50" charset="-128"/>
              </a:rPr>
              <a:t>10km</a:t>
            </a:r>
            <a:r>
              <a:rPr lang="ja-JP" altLang="en-US" sz="1000" dirty="0">
                <a:latin typeface="メイリオ" panose="020B0604030504040204" pitchFamily="50" charset="-128"/>
                <a:ea typeface="メイリオ" panose="020B0604030504040204" pitchFamily="50" charset="-128"/>
              </a:rPr>
              <a:t>競歩」「</a:t>
            </a:r>
            <a:r>
              <a:rPr lang="en-US" altLang="ja-JP" sz="1000" dirty="0">
                <a:latin typeface="メイリオ" panose="020B0604030504040204" pitchFamily="50" charset="-128"/>
                <a:ea typeface="メイリオ" panose="020B0604030504040204" pitchFamily="50" charset="-128"/>
              </a:rPr>
              <a:t>U20</a:t>
            </a:r>
            <a:r>
              <a:rPr lang="ja-JP" altLang="en-US" sz="1000" dirty="0">
                <a:latin typeface="メイリオ" panose="020B0604030504040204" pitchFamily="50" charset="-128"/>
                <a:ea typeface="メイリオ" panose="020B0604030504040204" pitchFamily="50" charset="-128"/>
              </a:rPr>
              <a:t>女子</a:t>
            </a:r>
            <a:r>
              <a:rPr lang="en-US" altLang="ja-JP" sz="1000" dirty="0">
                <a:latin typeface="メイリオ" panose="020B0604030504040204" pitchFamily="50" charset="-128"/>
                <a:ea typeface="メイリオ" panose="020B0604030504040204" pitchFamily="50" charset="-128"/>
              </a:rPr>
              <a:t>5km</a:t>
            </a:r>
            <a:r>
              <a:rPr lang="ja-JP" altLang="en-US" sz="1000" dirty="0">
                <a:latin typeface="メイリオ" panose="020B0604030504040204" pitchFamily="50" charset="-128"/>
                <a:ea typeface="メイリオ" panose="020B0604030504040204" pitchFamily="50" charset="-128"/>
              </a:rPr>
              <a:t>競歩」は、下記（３）に該当する者。</a:t>
            </a: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rPr>
              <a:t>　（１）以下の参加標準記録（公認記録）を突破した、男女の競技者。（申し込みをした男子</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名、女子</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名、それぞれの競技者が以下の参加標準記録を突破していること）</a:t>
            </a: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rPr>
              <a:t>（２）日本陸連強化委員会が推薦する競技者。</a:t>
            </a: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rPr>
              <a:t>（３）以下の参加標準記録（公認記録）を突破した、</a:t>
            </a: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日から</a:t>
            </a:r>
            <a:r>
              <a:rPr lang="en-US" altLang="ja-JP" sz="1000" dirty="0">
                <a:latin typeface="メイリオ" panose="020B0604030504040204" pitchFamily="50" charset="-128"/>
                <a:ea typeface="メイリオ" panose="020B0604030504040204" pitchFamily="50" charset="-128"/>
              </a:rPr>
              <a:t>2007</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日までに生まれた競技者とする。</a:t>
            </a: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rPr>
              <a:t>　</a:t>
            </a: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endParaRPr kumimoji="1" lang="en-US" altLang="ja-JP" sz="100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9BEECDA3-56A9-0272-99DC-51DAAFC51DB8}"/>
              </a:ext>
            </a:extLst>
          </p:cNvPr>
          <p:cNvGraphicFramePr>
            <a:graphicFrameLocks noGrp="1"/>
          </p:cNvGraphicFramePr>
          <p:nvPr>
            <p:extLst>
              <p:ext uri="{D42A27DB-BD31-4B8C-83A1-F6EECF244321}">
                <p14:modId xmlns:p14="http://schemas.microsoft.com/office/powerpoint/2010/main" val="3042942508"/>
              </p:ext>
            </p:extLst>
          </p:nvPr>
        </p:nvGraphicFramePr>
        <p:xfrm>
          <a:off x="730593" y="6260691"/>
          <a:ext cx="5580000" cy="1512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950121631"/>
                    </a:ext>
                  </a:extLst>
                </a:gridCol>
                <a:gridCol w="1620000">
                  <a:extLst>
                    <a:ext uri="{9D8B030D-6E8A-4147-A177-3AD203B41FA5}">
                      <a16:colId xmlns:a16="http://schemas.microsoft.com/office/drawing/2014/main" val="1828189658"/>
                    </a:ext>
                  </a:extLst>
                </a:gridCol>
                <a:gridCol w="1620000">
                  <a:extLst>
                    <a:ext uri="{9D8B030D-6E8A-4147-A177-3AD203B41FA5}">
                      <a16:colId xmlns:a16="http://schemas.microsoft.com/office/drawing/2014/main" val="3531874046"/>
                    </a:ext>
                  </a:extLst>
                </a:gridCol>
                <a:gridCol w="1620000">
                  <a:extLst>
                    <a:ext uri="{9D8B030D-6E8A-4147-A177-3AD203B41FA5}">
                      <a16:colId xmlns:a16="http://schemas.microsoft.com/office/drawing/2014/main" val="3231019124"/>
                    </a:ext>
                  </a:extLst>
                </a:gridCol>
              </a:tblGrid>
              <a:tr h="252000">
                <a:tc rowSpan="3">
                  <a:txBody>
                    <a:bodyPr/>
                    <a:lstStyle/>
                    <a:p>
                      <a:pPr algn="ctr"/>
                      <a:r>
                        <a:rPr kumimoji="1" lang="ja-JP" altLang="en-US" sz="1000" dirty="0">
                          <a:latin typeface="メイリオ" panose="020B0604030504040204" pitchFamily="50" charset="-128"/>
                          <a:ea typeface="メイリオ" panose="020B0604030504040204" pitchFamily="50" charset="-128"/>
                        </a:rPr>
                        <a:t>男子</a:t>
                      </a:r>
                    </a:p>
                  </a:txBody>
                  <a:tcPr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20kmW</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36</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2777419993"/>
                  </a:ext>
                </a:extLst>
              </a:tr>
              <a:tr h="252000">
                <a:tc vMerge="1">
                  <a:txBody>
                    <a:bodyPr/>
                    <a:lstStyle/>
                    <a:p>
                      <a:r>
                        <a:rPr kumimoji="1" lang="ja-JP" altLang="en-US" dirty="0"/>
                        <a:t>男子</a:t>
                      </a:r>
                    </a:p>
                  </a:txBody>
                  <a:tcP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10kmW</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45</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116853392"/>
                  </a:ext>
                </a:extLst>
              </a:tr>
              <a:tr h="252000">
                <a:tc vMerge="1">
                  <a:txBody>
                    <a:bodyPr/>
                    <a:lstStyle/>
                    <a:p>
                      <a:endParaRPr kumimoji="1" lang="ja-JP" altLang="en-US" dirty="0"/>
                    </a:p>
                  </a:txBody>
                  <a:tcP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35kmW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1860411230"/>
                  </a:ext>
                </a:extLst>
              </a:tr>
              <a:tr h="252000">
                <a:tc rowSpan="3">
                  <a:txBody>
                    <a:bodyPr/>
                    <a:lstStyle/>
                    <a:p>
                      <a:pPr algn="ctr"/>
                      <a:r>
                        <a:rPr kumimoji="1" lang="ja-JP" altLang="en-US" sz="1000" dirty="0">
                          <a:latin typeface="メイリオ" panose="020B0604030504040204" pitchFamily="50" charset="-128"/>
                          <a:ea typeface="メイリオ" panose="020B0604030504040204" pitchFamily="50" charset="-128"/>
                        </a:rPr>
                        <a:t>女子</a:t>
                      </a:r>
                    </a:p>
                  </a:txBody>
                  <a:tcPr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20kmW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53</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1850035266"/>
                  </a:ext>
                </a:extLst>
              </a:tr>
              <a:tr h="252000">
                <a:tc vMerge="1">
                  <a:txBody>
                    <a:bodyPr/>
                    <a:lstStyle/>
                    <a:p>
                      <a:r>
                        <a:rPr kumimoji="1" lang="ja-JP" altLang="en-US" dirty="0"/>
                        <a:t>女子</a:t>
                      </a:r>
                    </a:p>
                  </a:txBody>
                  <a:tcP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10kmW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53</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2935763534"/>
                  </a:ext>
                </a:extLst>
              </a:tr>
              <a:tr h="252000">
                <a:tc vMerge="1">
                  <a:txBody>
                    <a:bodyPr/>
                    <a:lstStyle/>
                    <a:p>
                      <a:endParaRPr kumimoji="1" lang="ja-JP" altLang="en-US" dirty="0"/>
                    </a:p>
                  </a:txBody>
                  <a:tcP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35000mW</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35kmW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767100514"/>
                  </a:ext>
                </a:extLst>
              </a:tr>
            </a:tbl>
          </a:graphicData>
        </a:graphic>
      </p:graphicFrame>
      <p:graphicFrame>
        <p:nvGraphicFramePr>
          <p:cNvPr id="8" name="表 7">
            <a:extLst>
              <a:ext uri="{FF2B5EF4-FFF2-40B4-BE49-F238E27FC236}">
                <a16:creationId xmlns:a16="http://schemas.microsoft.com/office/drawing/2014/main" id="{2473E4AB-BA4E-B4F4-0B79-CD69B00144B2}"/>
              </a:ext>
            </a:extLst>
          </p:cNvPr>
          <p:cNvGraphicFramePr>
            <a:graphicFrameLocks noGrp="1"/>
          </p:cNvGraphicFramePr>
          <p:nvPr>
            <p:extLst>
              <p:ext uri="{D42A27DB-BD31-4B8C-83A1-F6EECF244321}">
                <p14:modId xmlns:p14="http://schemas.microsoft.com/office/powerpoint/2010/main" val="3925983341"/>
              </p:ext>
            </p:extLst>
          </p:nvPr>
        </p:nvGraphicFramePr>
        <p:xfrm>
          <a:off x="766916" y="8561443"/>
          <a:ext cx="5566029" cy="756000"/>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4052813136"/>
                    </a:ext>
                  </a:extLst>
                </a:gridCol>
                <a:gridCol w="1387343">
                  <a:extLst>
                    <a:ext uri="{9D8B030D-6E8A-4147-A177-3AD203B41FA5}">
                      <a16:colId xmlns:a16="http://schemas.microsoft.com/office/drawing/2014/main" val="1828189658"/>
                    </a:ext>
                  </a:extLst>
                </a:gridCol>
                <a:gridCol w="1387343">
                  <a:extLst>
                    <a:ext uri="{9D8B030D-6E8A-4147-A177-3AD203B41FA5}">
                      <a16:colId xmlns:a16="http://schemas.microsoft.com/office/drawing/2014/main" val="3531874046"/>
                    </a:ext>
                  </a:extLst>
                </a:gridCol>
                <a:gridCol w="1387343">
                  <a:extLst>
                    <a:ext uri="{9D8B030D-6E8A-4147-A177-3AD203B41FA5}">
                      <a16:colId xmlns:a16="http://schemas.microsoft.com/office/drawing/2014/main" val="3231019124"/>
                    </a:ext>
                  </a:extLst>
                </a:gridCol>
              </a:tblGrid>
              <a:tr h="252000">
                <a:tc rowSpan="2">
                  <a:txBody>
                    <a:bodyPr/>
                    <a:lstStyle/>
                    <a:p>
                      <a:pPr marL="133350" algn="l">
                        <a:lnSpc>
                          <a:spcPts val="2000"/>
                        </a:lnSpc>
                      </a:pPr>
                      <a:r>
                        <a:rPr lang="zh-TW"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rPr>
                        <a:t>Ｕ</a:t>
                      </a:r>
                      <a:r>
                        <a:rPr lang="en-US" altLang="zh-TW" sz="1000" kern="100" dirty="0">
                          <a:effectLst/>
                          <a:latin typeface="メイリオ" panose="020B0604030504040204" pitchFamily="50" charset="-128"/>
                          <a:ea typeface="メイリオ" panose="020B0604030504040204" pitchFamily="50" charset="-128"/>
                          <a:cs typeface="Times New Roman" panose="02020603050405020304" pitchFamily="18" charset="0"/>
                        </a:rPr>
                        <a:t>-20</a:t>
                      </a:r>
                      <a:r>
                        <a:rPr lang="zh-TW"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rPr>
                        <a:t>男子</a:t>
                      </a:r>
                      <a:r>
                        <a:rPr lang="en-US" altLang="zh-TW" sz="100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zh-TW"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rPr>
                        <a:t>競歩</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10kmW</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55</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2777419993"/>
                  </a:ext>
                </a:extLst>
              </a:tr>
              <a:tr h="252000">
                <a:tc vMerge="1">
                  <a:txBody>
                    <a:bodyPr/>
                    <a:lstStyle/>
                    <a:p>
                      <a:pPr marL="133350" algn="l">
                        <a:lnSpc>
                          <a:spcPts val="2000"/>
                        </a:lnSpc>
                      </a:pP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9525" marB="0" anchor="ctr"/>
                </a:tc>
                <a:tc>
                  <a:txBody>
                    <a:bodyPr/>
                    <a:lstStyle/>
                    <a:p>
                      <a:pPr marL="133350"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5kmW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26</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116853392"/>
                  </a:ext>
                </a:extLst>
              </a:tr>
              <a:tr h="252000">
                <a:tc>
                  <a:txBody>
                    <a:bodyPr/>
                    <a:lstStyle/>
                    <a:p>
                      <a:pPr marL="133350" algn="l">
                        <a:lnSpc>
                          <a:spcPts val="2000"/>
                        </a:lnSpc>
                      </a:pPr>
                      <a:r>
                        <a:rPr lang="zh-TW"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rPr>
                        <a:t>Ｕ</a:t>
                      </a:r>
                      <a:r>
                        <a:rPr lang="en-US" altLang="zh-TW" sz="1000" kern="100" dirty="0">
                          <a:effectLst/>
                          <a:latin typeface="メイリオ" panose="020B0604030504040204" pitchFamily="50" charset="-128"/>
                          <a:ea typeface="メイリオ" panose="020B0604030504040204" pitchFamily="50" charset="-128"/>
                          <a:cs typeface="Times New Roman" panose="02020603050405020304" pitchFamily="18" charset="0"/>
                        </a:rPr>
                        <a:t>-20</a:t>
                      </a:r>
                      <a:r>
                        <a:rPr lang="zh-TW"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rPr>
                        <a:t>女子</a:t>
                      </a:r>
                      <a:r>
                        <a:rPr lang="en-US" altLang="zh-TW" sz="10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zh-TW"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rPr>
                        <a:t>競歩</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5000mW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ct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5kmW</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tc>
                  <a:txBody>
                    <a:bodyPr/>
                    <a:lstStyle/>
                    <a:p>
                      <a:pPr marL="133350" algn="r">
                        <a:lnSpc>
                          <a:spcPts val="2000"/>
                        </a:lnSpc>
                      </a:pP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秒以内</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9525" marB="0" anchor="ctr"/>
                </a:tc>
                <a:extLst>
                  <a:ext uri="{0D108BD9-81ED-4DB2-BD59-A6C34878D82A}">
                    <a16:rowId xmlns:a16="http://schemas.microsoft.com/office/drawing/2014/main" val="1860411230"/>
                  </a:ext>
                </a:extLst>
              </a:tr>
            </a:tbl>
          </a:graphicData>
        </a:graphic>
      </p:graphicFrame>
      <p:sp>
        <p:nvSpPr>
          <p:cNvPr id="9" name="日付プレースホルダー 4">
            <a:extLst>
              <a:ext uri="{FF2B5EF4-FFF2-40B4-BE49-F238E27FC236}">
                <a16:creationId xmlns:a16="http://schemas.microsoft.com/office/drawing/2014/main" id="{4FE70D90-365F-267F-7D82-F6C114783228}"/>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10" name="フッター プレースホルダー 5">
            <a:extLst>
              <a:ext uri="{FF2B5EF4-FFF2-40B4-BE49-F238E27FC236}">
                <a16:creationId xmlns:a16="http://schemas.microsoft.com/office/drawing/2014/main" id="{EC6F7A18-1959-A573-7A4C-BAC968A3B602}"/>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11" name="スライド番号プレースホルダー 6">
            <a:extLst>
              <a:ext uri="{FF2B5EF4-FFF2-40B4-BE49-F238E27FC236}">
                <a16:creationId xmlns:a16="http://schemas.microsoft.com/office/drawing/2014/main" id="{2165808B-1833-B63D-A655-AC7A29BA0C6C}"/>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2</a:t>
            </a:fld>
            <a:endParaRPr lang="ja-JP" altLang="en-US" sz="800"/>
          </a:p>
        </p:txBody>
      </p:sp>
      <p:sp>
        <p:nvSpPr>
          <p:cNvPr id="12" name="テキスト ボックス 11">
            <a:extLst>
              <a:ext uri="{FF2B5EF4-FFF2-40B4-BE49-F238E27FC236}">
                <a16:creationId xmlns:a16="http://schemas.microsoft.com/office/drawing/2014/main" id="{0CB2A929-C718-A0BE-042E-9B197F3212AA}"/>
              </a:ext>
            </a:extLst>
          </p:cNvPr>
          <p:cNvSpPr txBox="1"/>
          <p:nvPr/>
        </p:nvSpPr>
        <p:spPr>
          <a:xfrm>
            <a:off x="198412"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開催要項</a:t>
            </a:r>
          </a:p>
        </p:txBody>
      </p:sp>
    </p:spTree>
    <p:extLst>
      <p:ext uri="{BB962C8B-B14F-4D97-AF65-F5344CB8AC3E}">
        <p14:creationId xmlns:p14="http://schemas.microsoft.com/office/powerpoint/2010/main" val="230596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1963BEF-6C87-AA02-802F-D24C9F86F755}"/>
              </a:ext>
            </a:extLst>
          </p:cNvPr>
          <p:cNvSpPr txBox="1"/>
          <p:nvPr/>
        </p:nvSpPr>
        <p:spPr>
          <a:xfrm>
            <a:off x="383748" y="648926"/>
            <a:ext cx="6120000" cy="8640000"/>
          </a:xfrm>
          <a:prstGeom prst="rect">
            <a:avLst/>
          </a:prstGeom>
          <a:noFill/>
        </p:spPr>
        <p:txBody>
          <a:bodyPr wrap="square" rtlCol="0" anchor="t">
            <a:noAutofit/>
          </a:bodyPr>
          <a:lstStyle/>
          <a:p>
            <a:pPr>
              <a:lnSpc>
                <a:spcPct val="150000"/>
              </a:lnSpc>
            </a:pP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．出場可能なチーム数・人数は、以下を原則とする。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男女混合競歩リレー：</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チーム </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U20</a:t>
            </a:r>
            <a:r>
              <a:rPr kumimoji="1" lang="ja-JP" altLang="en-US" sz="1000" dirty="0">
                <a:latin typeface="メイリオ" panose="020B0604030504040204" pitchFamily="50" charset="-128"/>
                <a:ea typeface="メイリオ" panose="020B0604030504040204" pitchFamily="50" charset="-128"/>
              </a:rPr>
              <a:t>男子</a:t>
            </a:r>
            <a:r>
              <a:rPr kumimoji="1" lang="en-US" altLang="ja-JP" sz="1000" dirty="0">
                <a:latin typeface="メイリオ" panose="020B0604030504040204" pitchFamily="50" charset="-128"/>
                <a:ea typeface="メイリオ" panose="020B0604030504040204" pitchFamily="50" charset="-128"/>
              </a:rPr>
              <a:t>10km</a:t>
            </a:r>
            <a:r>
              <a:rPr kumimoji="1" lang="ja-JP" altLang="en-US" sz="1000" dirty="0">
                <a:latin typeface="メイリオ" panose="020B0604030504040204" pitchFamily="50" charset="-128"/>
                <a:ea typeface="メイリオ" panose="020B0604030504040204" pitchFamily="50" charset="-128"/>
              </a:rPr>
              <a:t>競歩：</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人</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U20</a:t>
            </a:r>
            <a:r>
              <a:rPr kumimoji="1" lang="ja-JP" altLang="en-US" sz="1000" dirty="0">
                <a:latin typeface="メイリオ" panose="020B0604030504040204" pitchFamily="50" charset="-128"/>
                <a:ea typeface="メイリオ" panose="020B0604030504040204" pitchFamily="50" charset="-128"/>
              </a:rPr>
              <a:t>女子</a:t>
            </a:r>
            <a:r>
              <a:rPr kumimoji="1" lang="en-US" altLang="ja-JP" sz="1000" dirty="0">
                <a:latin typeface="メイリオ" panose="020B0604030504040204" pitchFamily="50" charset="-128"/>
                <a:ea typeface="メイリオ" panose="020B0604030504040204" pitchFamily="50" charset="-128"/>
              </a:rPr>
              <a:t>5km</a:t>
            </a:r>
            <a:r>
              <a:rPr kumimoji="1" lang="ja-JP" altLang="en-US" sz="1000" dirty="0">
                <a:latin typeface="メイリオ" panose="020B0604030504040204" pitchFamily="50" charset="-128"/>
                <a:ea typeface="メイリオ" panose="020B0604030504040204" pitchFamily="50" charset="-128"/>
              </a:rPr>
              <a:t>競歩：</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人</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13</a:t>
            </a:r>
            <a:r>
              <a:rPr kumimoji="1" lang="ja-JP" altLang="en-US" sz="1000" dirty="0">
                <a:latin typeface="メイリオ" panose="020B0604030504040204" pitchFamily="50" charset="-128"/>
                <a:ea typeface="メイリオ" panose="020B0604030504040204" pitchFamily="50" charset="-128"/>
              </a:rPr>
              <a:t>．競技規則：</a:t>
            </a:r>
            <a:r>
              <a:rPr kumimoji="1" lang="en-US" altLang="ja-JP" sz="1000" dirty="0">
                <a:latin typeface="メイリオ" panose="020B0604030504040204" pitchFamily="50" charset="-128"/>
                <a:ea typeface="メイリオ" panose="020B0604030504040204" pitchFamily="50" charset="-128"/>
              </a:rPr>
              <a:t>2023</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WA</a:t>
            </a:r>
            <a:r>
              <a:rPr kumimoji="1" lang="ja-JP" altLang="en-US" sz="1000" dirty="0">
                <a:latin typeface="メイリオ" panose="020B0604030504040204" pitchFamily="50" charset="-128"/>
                <a:ea typeface="メイリオ" panose="020B0604030504040204" pitchFamily="50" charset="-128"/>
              </a:rPr>
              <a:t>競技規則、並びに本競技会要項及び競技注意事項により実施する。ペナルティゾーンを設ける。（</a:t>
            </a:r>
            <a:r>
              <a:rPr kumimoji="1" lang="en-US" altLang="ja-JP" sz="1000" dirty="0">
                <a:latin typeface="メイリオ" panose="020B0604030504040204" pitchFamily="50" charset="-128"/>
                <a:ea typeface="メイリオ" panose="020B0604030504040204" pitchFamily="50" charset="-128"/>
              </a:rPr>
              <a:t>TR54.7.3 </a:t>
            </a:r>
            <a:r>
              <a:rPr kumimoji="1" lang="ja-JP" altLang="en-US" sz="1000" dirty="0">
                <a:latin typeface="メイリオ" panose="020B0604030504040204" pitchFamily="50" charset="-128"/>
                <a:ea typeface="メイリオ" panose="020B0604030504040204" pitchFamily="50" charset="-128"/>
              </a:rPr>
              <a:t>参照）</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14</a:t>
            </a:r>
            <a:r>
              <a:rPr kumimoji="1" lang="ja-JP" altLang="en-US" sz="1000" dirty="0">
                <a:latin typeface="メイリオ" panose="020B0604030504040204" pitchFamily="50" charset="-128"/>
                <a:ea typeface="メイリオ" panose="020B0604030504040204" pitchFamily="50" charset="-128"/>
              </a:rPr>
              <a:t>．表彰：各部門優勝者に優勝杯、</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位～</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位までにメダル、</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位～</a:t>
            </a:r>
            <a:r>
              <a:rPr kumimoji="1" lang="en-US" altLang="ja-JP" sz="1000" dirty="0">
                <a:latin typeface="メイリオ" panose="020B0604030504040204" pitchFamily="50" charset="-128"/>
                <a:ea typeface="メイリオ" panose="020B0604030504040204" pitchFamily="50" charset="-128"/>
              </a:rPr>
              <a:t>8</a:t>
            </a:r>
            <a:r>
              <a:rPr kumimoji="1" lang="ja-JP" altLang="en-US" sz="1000" dirty="0">
                <a:latin typeface="メイリオ" panose="020B0604030504040204" pitchFamily="50" charset="-128"/>
                <a:ea typeface="メイリオ" panose="020B0604030504040204" pitchFamily="50" charset="-128"/>
              </a:rPr>
              <a:t>位までに賞状を授与する。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15</a:t>
            </a:r>
            <a:r>
              <a:rPr kumimoji="1" lang="ja-JP" altLang="en-US" sz="1000" dirty="0">
                <a:latin typeface="メイリオ" panose="020B0604030504040204" pitchFamily="50" charset="-128"/>
                <a:ea typeface="メイリオ" panose="020B0604030504040204" pitchFamily="50" charset="-128"/>
              </a:rPr>
              <a:t>．参加料：</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男女混合競歩リレー：</a:t>
            </a:r>
            <a:r>
              <a:rPr kumimoji="1" lang="en-US" altLang="ja-JP" sz="1000" dirty="0">
                <a:latin typeface="メイリオ" panose="020B0604030504040204" pitchFamily="50" charset="-128"/>
                <a:ea typeface="メイリオ" panose="020B0604030504040204" pitchFamily="50" charset="-128"/>
              </a:rPr>
              <a:t>12,000</a:t>
            </a:r>
            <a:r>
              <a:rPr kumimoji="1" lang="ja-JP" altLang="en-US" sz="1000" dirty="0">
                <a:latin typeface="メイリオ" panose="020B0604030504040204" pitchFamily="50" charset="-128"/>
                <a:ea typeface="メイリオ" panose="020B0604030504040204" pitchFamily="50" charset="-128"/>
              </a:rPr>
              <a:t>円</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Ｕ</a:t>
            </a:r>
            <a:r>
              <a:rPr kumimoji="1" lang="en-US" altLang="ja-JP" sz="1000" dirty="0">
                <a:latin typeface="メイリオ" panose="020B0604030504040204" pitchFamily="50" charset="-128"/>
                <a:ea typeface="メイリオ" panose="020B0604030504040204" pitchFamily="50" charset="-128"/>
              </a:rPr>
              <a:t>-20</a:t>
            </a:r>
            <a:r>
              <a:rPr kumimoji="1" lang="ja-JP" altLang="en-US" sz="1000" dirty="0">
                <a:latin typeface="メイリオ" panose="020B0604030504040204" pitchFamily="50" charset="-128"/>
                <a:ea typeface="メイリオ" panose="020B0604030504040204" pitchFamily="50" charset="-128"/>
              </a:rPr>
              <a:t>男女</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競歩及び</a:t>
            </a:r>
            <a:r>
              <a:rPr kumimoji="1" lang="en-US" altLang="ja-JP" sz="1000" dirty="0">
                <a:latin typeface="メイリオ" panose="020B0604030504040204" pitchFamily="50" charset="-128"/>
                <a:ea typeface="メイリオ" panose="020B0604030504040204" pitchFamily="50" charset="-128"/>
              </a:rPr>
              <a:t>5㎞</a:t>
            </a:r>
            <a:r>
              <a:rPr kumimoji="1" lang="ja-JP" altLang="en-US" sz="1000" dirty="0">
                <a:latin typeface="メイリオ" panose="020B0604030504040204" pitchFamily="50" charset="-128"/>
                <a:ea typeface="メイリオ" panose="020B0604030504040204" pitchFamily="50" charset="-128"/>
              </a:rPr>
              <a:t>競歩：各</a:t>
            </a:r>
            <a:r>
              <a:rPr kumimoji="1" lang="en-US" altLang="ja-JP" sz="1000" dirty="0">
                <a:latin typeface="メイリオ" panose="020B0604030504040204" pitchFamily="50" charset="-128"/>
                <a:ea typeface="メイリオ" panose="020B0604030504040204" pitchFamily="50" charset="-128"/>
              </a:rPr>
              <a:t>3,000</a:t>
            </a:r>
            <a:r>
              <a:rPr kumimoji="1" lang="ja-JP" altLang="en-US" sz="1000" dirty="0">
                <a:latin typeface="メイリオ" panose="020B0604030504040204" pitchFamily="50" charset="-128"/>
                <a:ea typeface="メイリオ" panose="020B0604030504040204" pitchFamily="50" charset="-128"/>
              </a:rPr>
              <a:t>円</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参加料については、エントリーの発表後、最後に記載した口座に入金すること。</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16</a:t>
            </a:r>
            <a:r>
              <a:rPr kumimoji="1" lang="ja-JP" altLang="en-US" sz="1000" dirty="0">
                <a:latin typeface="メイリオ" panose="020B0604030504040204" pitchFamily="50" charset="-128"/>
                <a:ea typeface="メイリオ" panose="020B0604030504040204" pitchFamily="50" charset="-128"/>
              </a:rPr>
              <a:t>．申込期間：</a:t>
            </a:r>
            <a:r>
              <a:rPr kumimoji="1" lang="en-US" altLang="ja-JP" sz="1000" dirty="0">
                <a:latin typeface="メイリオ" panose="020B0604030504040204" pitchFamily="50" charset="-128"/>
                <a:ea typeface="メイリオ" panose="020B0604030504040204" pitchFamily="50" charset="-128"/>
              </a:rPr>
              <a:t>2023</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日（木）９時から</a:t>
            </a:r>
            <a:r>
              <a:rPr kumimoji="1" lang="en-US" altLang="ja-JP" sz="1000" dirty="0">
                <a:latin typeface="メイリオ" panose="020B0604030504040204" pitchFamily="50" charset="-128"/>
                <a:ea typeface="メイリオ" panose="020B0604030504040204" pitchFamily="50" charset="-128"/>
              </a:rPr>
              <a:t>2023</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日（木）</a:t>
            </a: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時まで</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17</a:t>
            </a:r>
            <a:r>
              <a:rPr kumimoji="1" lang="ja-JP" altLang="en-US" sz="1000" dirty="0">
                <a:latin typeface="メイリオ" panose="020B0604030504040204" pitchFamily="50" charset="-128"/>
                <a:ea typeface="メイリオ" panose="020B0604030504040204" pitchFamily="50" charset="-128"/>
              </a:rPr>
              <a:t>．欠場について：本大会に参加が認められた後に欠場する者は、欠場届に必要事項を記し、大阪陸協まで連絡（下記参照）すること。大会前日・当日は、競技役員本部に提出のこと。</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17</a:t>
            </a:r>
            <a:r>
              <a:rPr kumimoji="1" lang="ja-JP" altLang="en-US" sz="1000" dirty="0">
                <a:latin typeface="メイリオ" panose="020B0604030504040204" pitchFamily="50" charset="-128"/>
                <a:ea typeface="メイリオ" panose="020B0604030504040204" pitchFamily="50" charset="-128"/>
              </a:rPr>
              <a:t>日までは参加者の繰上げを行うので、欠場する選手は欠場がわかり次第連絡をすること。また、エントリーの発表後は欠場しても参加料が発生するので、必ず納入すること。</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欠場届：日本陸連</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hlinkClick r:id="rId2"/>
              </a:rPr>
              <a:t>https://www.jaaf.or.jp/about/resist/athleticclub/form/</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18</a:t>
            </a:r>
            <a:r>
              <a:rPr kumimoji="1" lang="ja-JP" altLang="en-US" sz="1000" dirty="0">
                <a:latin typeface="メイリオ" panose="020B0604030504040204" pitchFamily="50" charset="-128"/>
                <a:ea typeface="メイリオ" panose="020B0604030504040204" pitchFamily="50" charset="-128"/>
              </a:rPr>
              <a:t>．個人情報の取り扱い：</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１）主催者は、個人情報の保護に関する法律及び関連法令等を順守し個人情報を取扱う。なお、取得した個人情報は、大会の資格審査、プログラム編成及び作成、記録発表、公式ホームページその他競技運営及び大会に必要な連絡等に利用す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（２）本大会はテレビ放送及びインターネット上で動画配信を行うことがある。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３）大会の映像・写真・記事・個人記録等は、主催者及び主催者が承認した第三者が大会運営及び宣伝等の目的で、大会プログラム・ポスター等の宣伝材料、テレビ・ラジオ・新聞・雑誌・インターネット等の媒体に掲載することがあ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19</a:t>
            </a:r>
            <a:r>
              <a:rPr kumimoji="1" lang="ja-JP" altLang="en-US" sz="1000" dirty="0">
                <a:latin typeface="メイリオ" panose="020B0604030504040204" pitchFamily="50" charset="-128"/>
                <a:ea typeface="メイリオ" panose="020B0604030504040204" pitchFamily="50" charset="-128"/>
              </a:rPr>
              <a:t>．競技エリアで着用できる衣類と持ち込める物品について：競技会における広告および展示物に関する規程（国内）による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en-US" altLang="ja-JP" sz="1000" dirty="0">
                <a:latin typeface="メイリオ" panose="020B0604030504040204" pitchFamily="50" charset="-128"/>
                <a:ea typeface="メイリオ" panose="020B0604030504040204" pitchFamily="50" charset="-128"/>
              </a:rPr>
              <a:t>20</a:t>
            </a:r>
            <a:r>
              <a:rPr kumimoji="1" lang="ja-JP" altLang="en-US" sz="1000" dirty="0">
                <a:latin typeface="メイリオ" panose="020B0604030504040204" pitchFamily="50" charset="-128"/>
                <a:ea typeface="メイリオ" panose="020B0604030504040204" pitchFamily="50" charset="-128"/>
              </a:rPr>
              <a:t>．その他</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（１）交通警備及び安全上、スタートから下記の時間を越えて、次の周回に入ることはできない</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男女混合競歩リレー</a:t>
            </a:r>
            <a:r>
              <a:rPr lang="en-US" altLang="ja-JP"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時間</a:t>
            </a:r>
            <a:r>
              <a:rPr kumimoji="1" lang="en-US" altLang="ja-JP" sz="1000" dirty="0">
                <a:latin typeface="メイリオ" panose="020B0604030504040204" pitchFamily="50" charset="-128"/>
                <a:ea typeface="メイリオ" panose="020B0604030504040204" pitchFamily="50" charset="-128"/>
              </a:rPr>
              <a:t>15</a:t>
            </a:r>
            <a:r>
              <a:rPr kumimoji="1" lang="ja-JP" altLang="en-US" sz="1000" dirty="0">
                <a:latin typeface="メイリオ" panose="020B0604030504040204" pitchFamily="50" charset="-128"/>
                <a:ea typeface="メイリオ" panose="020B0604030504040204" pitchFamily="50" charset="-128"/>
              </a:rPr>
              <a:t>分</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U20</a:t>
            </a:r>
            <a:r>
              <a:rPr kumimoji="1" lang="ja-JP" altLang="en-US" sz="1000" dirty="0">
                <a:latin typeface="メイリオ" panose="020B0604030504040204" pitchFamily="50" charset="-128"/>
                <a:ea typeface="メイリオ" panose="020B0604030504040204" pitchFamily="50" charset="-128"/>
              </a:rPr>
              <a:t>男子</a:t>
            </a:r>
            <a:r>
              <a:rPr kumimoji="1" lang="en-US" altLang="ja-JP" sz="1000" dirty="0">
                <a:latin typeface="メイリオ" panose="020B0604030504040204" pitchFamily="50" charset="-128"/>
                <a:ea typeface="メイリオ" panose="020B0604030504040204" pitchFamily="50" charset="-128"/>
              </a:rPr>
              <a:t>10km</a:t>
            </a:r>
            <a:r>
              <a:rPr kumimoji="1" lang="ja-JP" altLang="en-US" sz="1000" dirty="0">
                <a:latin typeface="メイリオ" panose="020B0604030504040204" pitchFamily="50" charset="-128"/>
                <a:ea typeface="メイリオ" panose="020B0604030504040204" pitchFamily="50" charset="-128"/>
              </a:rPr>
              <a:t>競歩</a:t>
            </a:r>
            <a:r>
              <a:rPr kumimoji="1" lang="en-US" altLang="ja-JP" sz="1000" dirty="0">
                <a:latin typeface="メイリオ" panose="020B0604030504040204" pitchFamily="50" charset="-128"/>
                <a:ea typeface="メイリオ" panose="020B0604030504040204" pitchFamily="50" charset="-128"/>
              </a:rPr>
              <a:t>	50</a:t>
            </a:r>
            <a:r>
              <a:rPr kumimoji="1" lang="ja-JP" altLang="en-US" sz="1000" dirty="0">
                <a:latin typeface="メイリオ" panose="020B0604030504040204" pitchFamily="50" charset="-128"/>
                <a:ea typeface="メイリオ" panose="020B0604030504040204" pitchFamily="50" charset="-128"/>
              </a:rPr>
              <a:t>分</a:t>
            </a:r>
            <a:r>
              <a:rPr kumimoji="1" lang="en-US" altLang="ja-JP" sz="1000" dirty="0">
                <a:latin typeface="メイリオ" panose="020B0604030504040204" pitchFamily="50" charset="-128"/>
                <a:ea typeface="メイリオ" panose="020B0604030504040204" pitchFamily="50" charset="-128"/>
              </a:rPr>
              <a:t>00</a:t>
            </a:r>
            <a:r>
              <a:rPr kumimoji="1" lang="ja-JP" altLang="en-US" sz="1000" dirty="0">
                <a:latin typeface="メイリオ" panose="020B0604030504040204" pitchFamily="50" charset="-128"/>
                <a:ea typeface="メイリオ" panose="020B0604030504040204" pitchFamily="50" charset="-128"/>
              </a:rPr>
              <a:t>秒</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U20</a:t>
            </a:r>
            <a:r>
              <a:rPr kumimoji="1" lang="ja-JP" altLang="en-US" sz="1000" dirty="0">
                <a:latin typeface="メイリオ" panose="020B0604030504040204" pitchFamily="50" charset="-128"/>
                <a:ea typeface="メイリオ" panose="020B0604030504040204" pitchFamily="50" charset="-128"/>
              </a:rPr>
              <a:t>女子</a:t>
            </a:r>
            <a:r>
              <a:rPr kumimoji="1" lang="en-US" altLang="ja-JP" sz="1000" dirty="0">
                <a:latin typeface="メイリオ" panose="020B0604030504040204" pitchFamily="50" charset="-128"/>
                <a:ea typeface="メイリオ" panose="020B0604030504040204" pitchFamily="50" charset="-128"/>
              </a:rPr>
              <a:t>5km</a:t>
            </a:r>
            <a:r>
              <a:rPr kumimoji="1" lang="ja-JP" altLang="en-US" sz="1000" dirty="0">
                <a:latin typeface="メイリオ" panose="020B0604030504040204" pitchFamily="50" charset="-128"/>
                <a:ea typeface="メイリオ" panose="020B0604030504040204" pitchFamily="50" charset="-128"/>
              </a:rPr>
              <a:t>競歩</a:t>
            </a:r>
            <a:r>
              <a:rPr kumimoji="1" lang="en-US" altLang="ja-JP" sz="1000" dirty="0">
                <a:latin typeface="メイリオ" panose="020B0604030504040204" pitchFamily="50" charset="-128"/>
                <a:ea typeface="メイリオ" panose="020B0604030504040204" pitchFamily="50" charset="-128"/>
              </a:rPr>
              <a:t>	30</a:t>
            </a:r>
            <a:r>
              <a:rPr kumimoji="1" lang="ja-JP" altLang="en-US" sz="1000" dirty="0">
                <a:latin typeface="メイリオ" panose="020B0604030504040204" pitchFamily="50" charset="-128"/>
                <a:ea typeface="メイリオ" panose="020B0604030504040204" pitchFamily="50" charset="-128"/>
              </a:rPr>
              <a:t>分</a:t>
            </a:r>
            <a:r>
              <a:rPr kumimoji="1" lang="en-US" altLang="ja-JP" sz="1000" dirty="0">
                <a:latin typeface="メイリオ" panose="020B0604030504040204" pitchFamily="50" charset="-128"/>
                <a:ea typeface="メイリオ" panose="020B0604030504040204" pitchFamily="50" charset="-128"/>
              </a:rPr>
              <a:t>00</a:t>
            </a:r>
            <a:r>
              <a:rPr kumimoji="1" lang="ja-JP" altLang="en-US" sz="1000" dirty="0">
                <a:latin typeface="メイリオ" panose="020B0604030504040204" pitchFamily="50" charset="-128"/>
                <a:ea typeface="メイリオ" panose="020B0604030504040204" pitchFamily="50" charset="-128"/>
              </a:rPr>
              <a:t>秒</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（２）競技中に発生した傷害、疾病について応急処置は主催者で行うが、以後の責任は負わない。（３）選手受付は以下の通り行う。</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前日</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25</a:t>
            </a:r>
            <a:r>
              <a:rPr kumimoji="1" lang="ja-JP" altLang="en-US" sz="1000" dirty="0">
                <a:latin typeface="メイリオ" panose="020B0604030504040204" pitchFamily="50" charset="-128"/>
                <a:ea typeface="メイリオ" panose="020B0604030504040204" pitchFamily="50" charset="-128"/>
              </a:rPr>
              <a:t>日（土）</a:t>
            </a:r>
            <a:r>
              <a:rPr kumimoji="1" lang="en-US" altLang="ja-JP" sz="1000" dirty="0">
                <a:latin typeface="メイリオ" panose="020B0604030504040204" pitchFamily="50" charset="-128"/>
                <a:ea typeface="メイリオ" panose="020B0604030504040204" pitchFamily="50" charset="-128"/>
              </a:rPr>
              <a:t>13:00</a:t>
            </a: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17:00</a:t>
            </a:r>
            <a:r>
              <a:rPr kumimoji="1" lang="ja-JP" altLang="en-US" sz="1000" dirty="0">
                <a:latin typeface="メイリオ" panose="020B0604030504040204" pitchFamily="50" charset="-128"/>
                <a:ea typeface="メイリオ" panose="020B0604030504040204" pitchFamily="50" charset="-128"/>
              </a:rPr>
              <a:t>（場所：大阪市役所北玄関ホール）</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当日</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26</a:t>
            </a:r>
            <a:r>
              <a:rPr kumimoji="1" lang="ja-JP" altLang="en-US" sz="1000" dirty="0">
                <a:latin typeface="メイリオ" panose="020B0604030504040204" pitchFamily="50" charset="-128"/>
                <a:ea typeface="メイリオ" panose="020B0604030504040204" pitchFamily="50" charset="-128"/>
              </a:rPr>
              <a:t>日（日）</a:t>
            </a:r>
            <a:r>
              <a:rPr kumimoji="1" lang="en-US" altLang="ja-JP" sz="1000" dirty="0">
                <a:latin typeface="メイリオ" panose="020B0604030504040204" pitchFamily="50" charset="-128"/>
                <a:ea typeface="メイリオ" panose="020B0604030504040204" pitchFamily="50" charset="-128"/>
              </a:rPr>
              <a:t>08:30</a:t>
            </a:r>
            <a:r>
              <a:rPr kumimoji="1" lang="ja-JP" altLang="en-US" sz="1000" dirty="0">
                <a:latin typeface="メイリオ" panose="020B0604030504040204" pitchFamily="50" charset="-128"/>
                <a:ea typeface="メイリオ" panose="020B0604030504040204" pitchFamily="50" charset="-128"/>
              </a:rPr>
              <a:t>～  （場所：大阪市役所北玄関ホール）</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（４）給水はゼネラルテーブルを設置する。</a:t>
            </a:r>
            <a:endParaRPr kumimoji="1" lang="en-US" altLang="ja-JP" sz="1000" dirty="0">
              <a:latin typeface="メイリオ" panose="020B0604030504040204" pitchFamily="50" charset="-128"/>
              <a:ea typeface="メイリオ" panose="020B0604030504040204" pitchFamily="50" charset="-128"/>
            </a:endParaRPr>
          </a:p>
        </p:txBody>
      </p:sp>
      <p:sp>
        <p:nvSpPr>
          <p:cNvPr id="7" name="日付プレースホルダー 4">
            <a:extLst>
              <a:ext uri="{FF2B5EF4-FFF2-40B4-BE49-F238E27FC236}">
                <a16:creationId xmlns:a16="http://schemas.microsoft.com/office/drawing/2014/main" id="{2F9ECC5F-161D-0242-39C1-FC0CFD70A6F2}"/>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8" name="フッター プレースホルダー 5">
            <a:extLst>
              <a:ext uri="{FF2B5EF4-FFF2-40B4-BE49-F238E27FC236}">
                <a16:creationId xmlns:a16="http://schemas.microsoft.com/office/drawing/2014/main" id="{F4B32567-26A0-A2BB-1DFB-F854CDAE6028}"/>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7CA784F7-A20E-A492-22BB-5030D0390E99}"/>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3</a:t>
            </a:fld>
            <a:endParaRPr lang="ja-JP" altLang="en-US" sz="800"/>
          </a:p>
        </p:txBody>
      </p:sp>
      <p:sp>
        <p:nvSpPr>
          <p:cNvPr id="10" name="テキスト ボックス 9">
            <a:extLst>
              <a:ext uri="{FF2B5EF4-FFF2-40B4-BE49-F238E27FC236}">
                <a16:creationId xmlns:a16="http://schemas.microsoft.com/office/drawing/2014/main" id="{4984A06A-3CC9-F5B7-75AC-25F8D29E62F9}"/>
              </a:ext>
            </a:extLst>
          </p:cNvPr>
          <p:cNvSpPr txBox="1"/>
          <p:nvPr/>
        </p:nvSpPr>
        <p:spPr>
          <a:xfrm>
            <a:off x="198412"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開催要項</a:t>
            </a:r>
          </a:p>
        </p:txBody>
      </p:sp>
    </p:spTree>
    <p:extLst>
      <p:ext uri="{BB962C8B-B14F-4D97-AF65-F5344CB8AC3E}">
        <p14:creationId xmlns:p14="http://schemas.microsoft.com/office/powerpoint/2010/main" val="229973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981950FD-2F9B-4B7C-9846-66690A04DE08}"/>
              </a:ext>
            </a:extLst>
          </p:cNvPr>
          <p:cNvGraphicFramePr>
            <a:graphicFrameLocks noGrp="1"/>
          </p:cNvGraphicFramePr>
          <p:nvPr>
            <p:extLst>
              <p:ext uri="{D42A27DB-BD31-4B8C-83A1-F6EECF244321}">
                <p14:modId xmlns:p14="http://schemas.microsoft.com/office/powerpoint/2010/main" val="324919464"/>
              </p:ext>
            </p:extLst>
          </p:nvPr>
        </p:nvGraphicFramePr>
        <p:xfrm>
          <a:off x="185836" y="549044"/>
          <a:ext cx="6480000" cy="886176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430030824"/>
                    </a:ext>
                  </a:extLst>
                </a:gridCol>
                <a:gridCol w="2952000">
                  <a:extLst>
                    <a:ext uri="{9D8B030D-6E8A-4147-A177-3AD203B41FA5}">
                      <a16:colId xmlns:a16="http://schemas.microsoft.com/office/drawing/2014/main" val="3092596597"/>
                    </a:ext>
                  </a:extLst>
                </a:gridCol>
                <a:gridCol w="2952000">
                  <a:extLst>
                    <a:ext uri="{9D8B030D-6E8A-4147-A177-3AD203B41FA5}">
                      <a16:colId xmlns:a16="http://schemas.microsoft.com/office/drawing/2014/main" val="1816855973"/>
                    </a:ext>
                  </a:extLst>
                </a:gridCol>
              </a:tblGrid>
              <a:tr h="396000">
                <a:tc>
                  <a:txBody>
                    <a:bodyPr/>
                    <a:lstStyle/>
                    <a:p>
                      <a:pPr algn="ctr"/>
                      <a:r>
                        <a:rPr kumimoji="1" lang="ja-JP" altLang="en-US" sz="900" b="0" dirty="0">
                          <a:solidFill>
                            <a:schemeClr val="bg1"/>
                          </a:solidFill>
                          <a:latin typeface="メイリオ" panose="020B0604030504040204" pitchFamily="50" charset="-128"/>
                          <a:ea typeface="メイリオ" panose="020B0604030504040204" pitchFamily="50" charset="-128"/>
                        </a:rPr>
                        <a:t>時刻</a:t>
                      </a:r>
                    </a:p>
                  </a:txBody>
                  <a:tcPr anchor="ctr"/>
                </a:tc>
                <a:tc>
                  <a:txBody>
                    <a:bodyPr/>
                    <a:lstStyle/>
                    <a:p>
                      <a:pPr algn="ctr"/>
                      <a:r>
                        <a:rPr kumimoji="1" lang="en-US" altLang="ja-JP" sz="900" b="0" dirty="0">
                          <a:solidFill>
                            <a:schemeClr val="bg1"/>
                          </a:solidFill>
                          <a:latin typeface="メイリオ" panose="020B0604030504040204" pitchFamily="50" charset="-128"/>
                          <a:ea typeface="メイリオ" panose="020B0604030504040204" pitchFamily="50" charset="-128"/>
                        </a:rPr>
                        <a:t>11</a:t>
                      </a:r>
                      <a:r>
                        <a:rPr kumimoji="1" lang="ja-JP" altLang="en-US" sz="900" b="0" dirty="0">
                          <a:solidFill>
                            <a:schemeClr val="bg1"/>
                          </a:solidFill>
                          <a:latin typeface="メイリオ" panose="020B0604030504040204" pitchFamily="50" charset="-128"/>
                          <a:ea typeface="メイリオ" panose="020B0604030504040204" pitchFamily="50" charset="-128"/>
                        </a:rPr>
                        <a:t>月</a:t>
                      </a:r>
                      <a:r>
                        <a:rPr kumimoji="1" lang="en-US" altLang="ja-JP" sz="900" b="0" dirty="0">
                          <a:solidFill>
                            <a:schemeClr val="bg1"/>
                          </a:solidFill>
                          <a:latin typeface="メイリオ" panose="020B0604030504040204" pitchFamily="50" charset="-128"/>
                          <a:ea typeface="メイリオ" panose="020B0604030504040204" pitchFamily="50" charset="-128"/>
                        </a:rPr>
                        <a:t>25</a:t>
                      </a:r>
                      <a:r>
                        <a:rPr kumimoji="1" lang="ja-JP" altLang="en-US" sz="900" b="0" dirty="0">
                          <a:solidFill>
                            <a:schemeClr val="bg1"/>
                          </a:solidFill>
                          <a:latin typeface="メイリオ" panose="020B0604030504040204" pitchFamily="50" charset="-128"/>
                          <a:ea typeface="メイリオ" panose="020B0604030504040204" pitchFamily="50" charset="-128"/>
                        </a:rPr>
                        <a:t>日（土）大会前日</a:t>
                      </a:r>
                      <a:endParaRPr kumimoji="1" lang="en-US" altLang="ja-JP" sz="900" b="0" dirty="0">
                        <a:solidFill>
                          <a:schemeClr val="bg1"/>
                        </a:solidFill>
                        <a:latin typeface="メイリオ" panose="020B0604030504040204" pitchFamily="50" charset="-128"/>
                        <a:ea typeface="メイリオ" panose="020B0604030504040204" pitchFamily="50" charset="-128"/>
                      </a:endParaRPr>
                    </a:p>
                    <a:p>
                      <a:pPr algn="ctr"/>
                      <a:r>
                        <a:rPr kumimoji="1" lang="ja-JP" altLang="en-US" sz="900" b="0" dirty="0">
                          <a:solidFill>
                            <a:schemeClr val="bg1"/>
                          </a:solidFill>
                          <a:latin typeface="メイリオ" panose="020B0604030504040204" pitchFamily="50" charset="-128"/>
                          <a:ea typeface="メイリオ" panose="020B0604030504040204" pitchFamily="50" charset="-128"/>
                        </a:rPr>
                        <a:t>選手受付・前日準備</a:t>
                      </a:r>
                      <a:endParaRPr kumimoji="1" lang="en-US" altLang="ja-JP" sz="900" b="0" dirty="0">
                        <a:solidFill>
                          <a:schemeClr val="bg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b="0" dirty="0">
                          <a:solidFill>
                            <a:schemeClr val="bg1"/>
                          </a:solidFill>
                          <a:latin typeface="メイリオ" panose="020B0604030504040204" pitchFamily="50" charset="-128"/>
                          <a:ea typeface="メイリオ" panose="020B0604030504040204" pitchFamily="50" charset="-128"/>
                        </a:rPr>
                        <a:t>11</a:t>
                      </a:r>
                      <a:r>
                        <a:rPr kumimoji="1" lang="ja-JP" altLang="en-US" sz="900" b="0" dirty="0">
                          <a:solidFill>
                            <a:schemeClr val="bg1"/>
                          </a:solidFill>
                          <a:latin typeface="メイリオ" panose="020B0604030504040204" pitchFamily="50" charset="-128"/>
                          <a:ea typeface="メイリオ" panose="020B0604030504040204" pitchFamily="50" charset="-128"/>
                        </a:rPr>
                        <a:t>月</a:t>
                      </a:r>
                      <a:r>
                        <a:rPr kumimoji="1" lang="en-US" altLang="ja-JP" sz="900" b="0" dirty="0">
                          <a:solidFill>
                            <a:schemeClr val="bg1"/>
                          </a:solidFill>
                          <a:latin typeface="メイリオ" panose="020B0604030504040204" pitchFamily="50" charset="-128"/>
                          <a:ea typeface="メイリオ" panose="020B0604030504040204" pitchFamily="50" charset="-128"/>
                        </a:rPr>
                        <a:t>26</a:t>
                      </a:r>
                      <a:r>
                        <a:rPr kumimoji="1" lang="ja-JP" altLang="en-US" sz="900" b="0" dirty="0">
                          <a:solidFill>
                            <a:schemeClr val="bg1"/>
                          </a:solidFill>
                          <a:latin typeface="メイリオ" panose="020B0604030504040204" pitchFamily="50" charset="-128"/>
                          <a:ea typeface="メイリオ" panose="020B0604030504040204" pitchFamily="50" charset="-128"/>
                        </a:rPr>
                        <a:t>日（日）大会当日</a:t>
                      </a:r>
                      <a:endParaRPr kumimoji="1" lang="en-US" altLang="ja-JP" sz="900" b="0" dirty="0">
                        <a:solidFill>
                          <a:schemeClr val="bg1"/>
                        </a:solidFill>
                        <a:latin typeface="メイリオ" panose="020B0604030504040204" pitchFamily="50" charset="-128"/>
                        <a:ea typeface="メイリオ" panose="020B0604030504040204" pitchFamily="50" charset="-128"/>
                      </a:endParaRPr>
                    </a:p>
                    <a:p>
                      <a:pPr algn="ctr"/>
                      <a:r>
                        <a:rPr kumimoji="1" lang="ja-JP" altLang="en-US" sz="900" b="0" dirty="0">
                          <a:solidFill>
                            <a:schemeClr val="bg1"/>
                          </a:solidFill>
                          <a:latin typeface="メイリオ" panose="020B0604030504040204" pitchFamily="50" charset="-128"/>
                          <a:ea typeface="メイリオ" panose="020B0604030504040204" pitchFamily="50" charset="-128"/>
                        </a:rPr>
                        <a:t>選手受付・競技会開催・表彰式</a:t>
                      </a:r>
                      <a:endParaRPr kumimoji="1" lang="en-US" altLang="ja-JP" sz="900" b="0" dirty="0">
                        <a:solidFill>
                          <a:schemeClr val="bg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38331667"/>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07:00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23049223"/>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07:30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89956491"/>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08:00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38764459"/>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08:30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900" b="0" dirty="0">
                          <a:solidFill>
                            <a:schemeClr val="tx1"/>
                          </a:solidFill>
                          <a:latin typeface="メイリオ" panose="020B0604030504040204" pitchFamily="50" charset="-128"/>
                          <a:ea typeface="メイリオ" panose="020B0604030504040204" pitchFamily="50" charset="-128"/>
                        </a:rPr>
                        <a:t>（当日）選手受付の開始</a:t>
                      </a:r>
                    </a:p>
                  </a:txBody>
                  <a:tcPr anchor="ctr"/>
                </a:tc>
                <a:extLst>
                  <a:ext uri="{0D108BD9-81ED-4DB2-BD59-A6C34878D82A}">
                    <a16:rowId xmlns:a16="http://schemas.microsoft.com/office/drawing/2014/main" val="3918437135"/>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09:00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メイリオ" panose="020B0604030504040204" pitchFamily="50" charset="-128"/>
                          <a:ea typeface="メイリオ" panose="020B0604030504040204" pitchFamily="50" charset="-128"/>
                        </a:rPr>
                        <a:t>（当日）プレス受付、プレスルーム開室</a:t>
                      </a:r>
                    </a:p>
                  </a:txBody>
                  <a:tcPr anchor="ctr"/>
                </a:tc>
                <a:extLst>
                  <a:ext uri="{0D108BD9-81ED-4DB2-BD59-A6C34878D82A}">
                    <a16:rowId xmlns:a16="http://schemas.microsoft.com/office/drawing/2014/main" val="118507160"/>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09:30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09:50</a:t>
                      </a: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10:00</a:t>
                      </a:r>
                      <a:r>
                        <a:rPr kumimoji="1" lang="ja-JP" altLang="en-US" sz="900" b="0" dirty="0">
                          <a:solidFill>
                            <a:schemeClr val="tx1"/>
                          </a:solidFill>
                          <a:latin typeface="メイリオ" panose="020B0604030504040204" pitchFamily="50" charset="-128"/>
                          <a:ea typeface="メイリオ" panose="020B0604030504040204" pitchFamily="50" charset="-128"/>
                        </a:rPr>
                        <a:t>）男女混合競歩リレー召集時間</a:t>
                      </a:r>
                    </a:p>
                  </a:txBody>
                  <a:tcPr anchor="ctr"/>
                </a:tc>
                <a:extLst>
                  <a:ext uri="{0D108BD9-81ED-4DB2-BD59-A6C34878D82A}">
                    <a16:rowId xmlns:a16="http://schemas.microsoft.com/office/drawing/2014/main" val="1783373400"/>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10:00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900" b="0" dirty="0">
                          <a:solidFill>
                            <a:schemeClr val="tx1"/>
                          </a:solidFill>
                          <a:latin typeface="メイリオ" panose="020B0604030504040204" pitchFamily="50" charset="-128"/>
                          <a:ea typeface="メイリオ" panose="020B0604030504040204" pitchFamily="50" charset="-128"/>
                        </a:rPr>
                        <a:t>中之島交通規制の開始</a:t>
                      </a:r>
                    </a:p>
                  </a:txBody>
                  <a:tcPr anchor="ctr"/>
                </a:tc>
                <a:extLst>
                  <a:ext uri="{0D108BD9-81ED-4DB2-BD59-A6C34878D82A}">
                    <a16:rowId xmlns:a16="http://schemas.microsoft.com/office/drawing/2014/main" val="3661949648"/>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10:30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メイリオ" panose="020B0604030504040204" pitchFamily="50" charset="-128"/>
                          <a:ea typeface="メイリオ" panose="020B0604030504040204" pitchFamily="50" charset="-128"/>
                        </a:rPr>
                        <a:t>男女混合リレーのスタート（～</a:t>
                      </a:r>
                      <a:r>
                        <a:rPr kumimoji="1" lang="en-US" altLang="ja-JP" sz="900" b="1" dirty="0">
                          <a:solidFill>
                            <a:schemeClr val="tx1"/>
                          </a:solidFill>
                          <a:latin typeface="メイリオ" panose="020B0604030504040204" pitchFamily="50" charset="-128"/>
                          <a:ea typeface="メイリオ" panose="020B0604030504040204" pitchFamily="50" charset="-128"/>
                        </a:rPr>
                        <a:t>13:50</a:t>
                      </a:r>
                      <a:r>
                        <a:rPr kumimoji="1" lang="ja-JP" altLang="en-US" sz="900" b="1" dirty="0">
                          <a:solidFill>
                            <a:schemeClr val="tx1"/>
                          </a:solidFill>
                          <a:latin typeface="メイリオ" panose="020B0604030504040204" pitchFamily="50" charset="-128"/>
                          <a:ea typeface="メイリオ" panose="020B0604030504040204" pitchFamily="50" charset="-128"/>
                        </a:rPr>
                        <a:t>）</a:t>
                      </a:r>
                    </a:p>
                  </a:txBody>
                  <a:tcPr anchor="ctr">
                    <a:solidFill>
                      <a:schemeClr val="accent2"/>
                    </a:solidFill>
                  </a:tcPr>
                </a:tc>
                <a:extLst>
                  <a:ext uri="{0D108BD9-81ED-4DB2-BD59-A6C34878D82A}">
                    <a16:rowId xmlns:a16="http://schemas.microsoft.com/office/drawing/2014/main" val="3083583438"/>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11:00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86868963"/>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11:30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226502129"/>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12:30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72718924"/>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13:00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900" b="1" dirty="0">
                          <a:solidFill>
                            <a:schemeClr val="tx1"/>
                          </a:solidFill>
                          <a:latin typeface="メイリオ" panose="020B0604030504040204" pitchFamily="50" charset="-128"/>
                          <a:ea typeface="メイリオ" panose="020B0604030504040204" pitchFamily="50" charset="-128"/>
                        </a:rPr>
                        <a:t>選手受付・開始／大阪市役所北玄関ホール</a:t>
                      </a:r>
                      <a:endParaRPr kumimoji="1" lang="en-US" altLang="ja-JP"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en-US" altLang="ja-JP" sz="900" b="1"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8809538"/>
                  </a:ext>
                </a:extLst>
              </a:tr>
              <a:tr h="32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メイリオ" panose="020B0604030504040204" pitchFamily="50" charset="-128"/>
                          <a:ea typeface="メイリオ" panose="020B0604030504040204" pitchFamily="50" charset="-128"/>
                        </a:rPr>
                        <a:t>13:30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13:30</a:t>
                      </a: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13:40</a:t>
                      </a: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U20</a:t>
                      </a:r>
                      <a:r>
                        <a:rPr kumimoji="1" lang="ja-JP" altLang="en-US" sz="900" b="0" dirty="0">
                          <a:solidFill>
                            <a:schemeClr val="tx1"/>
                          </a:solidFill>
                          <a:latin typeface="メイリオ" panose="020B0604030504040204" pitchFamily="50" charset="-128"/>
                          <a:ea typeface="メイリオ" panose="020B0604030504040204" pitchFamily="50" charset="-128"/>
                        </a:rPr>
                        <a:t>男子</a:t>
                      </a:r>
                      <a:r>
                        <a:rPr kumimoji="1" lang="en-US" altLang="ja-JP" sz="900" b="0" dirty="0">
                          <a:solidFill>
                            <a:schemeClr val="tx1"/>
                          </a:solidFill>
                          <a:latin typeface="メイリオ" panose="020B0604030504040204" pitchFamily="50" charset="-128"/>
                          <a:ea typeface="メイリオ" panose="020B0604030504040204" pitchFamily="50" charset="-128"/>
                        </a:rPr>
                        <a:t>10km</a:t>
                      </a:r>
                      <a:r>
                        <a:rPr kumimoji="1" lang="ja-JP" altLang="en-US" sz="900" b="0" dirty="0">
                          <a:solidFill>
                            <a:schemeClr val="tx1"/>
                          </a:solidFill>
                          <a:latin typeface="メイリオ" panose="020B0604030504040204" pitchFamily="50" charset="-128"/>
                          <a:ea typeface="メイリオ" panose="020B0604030504040204" pitchFamily="50" charset="-128"/>
                        </a:rPr>
                        <a:t>競歩召集時間</a:t>
                      </a:r>
                    </a:p>
                  </a:txBody>
                  <a:tcPr anchor="ctr"/>
                </a:tc>
                <a:extLst>
                  <a:ext uri="{0D108BD9-81ED-4DB2-BD59-A6C34878D82A}">
                    <a16:rowId xmlns:a16="http://schemas.microsoft.com/office/drawing/2014/main" val="3686156574"/>
                  </a:ext>
                </a:extLst>
              </a:tr>
              <a:tr h="32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13:50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メイリオ" panose="020B0604030504040204" pitchFamily="50" charset="-128"/>
                          <a:ea typeface="メイリオ" panose="020B0604030504040204" pitchFamily="50" charset="-128"/>
                        </a:rPr>
                        <a:t>男女混合リレー終了（制限時刻）</a:t>
                      </a:r>
                    </a:p>
                  </a:txBody>
                  <a:tcPr anchor="ctr"/>
                </a:tc>
                <a:extLst>
                  <a:ext uri="{0D108BD9-81ED-4DB2-BD59-A6C34878D82A}">
                    <a16:rowId xmlns:a16="http://schemas.microsoft.com/office/drawing/2014/main" val="1868896921"/>
                  </a:ext>
                </a:extLst>
              </a:tr>
              <a:tr h="32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13:55</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en-US" altLang="ja-JP" sz="900" b="1" dirty="0">
                          <a:solidFill>
                            <a:schemeClr val="tx1"/>
                          </a:solidFill>
                          <a:latin typeface="メイリオ" panose="020B0604030504040204" pitchFamily="50" charset="-128"/>
                          <a:ea typeface="メイリオ" panose="020B0604030504040204" pitchFamily="50" charset="-128"/>
                        </a:rPr>
                        <a:t>U20</a:t>
                      </a:r>
                      <a:r>
                        <a:rPr kumimoji="1" lang="ja-JP" altLang="en-US" sz="900" b="1" dirty="0">
                          <a:solidFill>
                            <a:schemeClr val="tx1"/>
                          </a:solidFill>
                          <a:latin typeface="メイリオ" panose="020B0604030504040204" pitchFamily="50" charset="-128"/>
                          <a:ea typeface="メイリオ" panose="020B0604030504040204" pitchFamily="50" charset="-128"/>
                        </a:rPr>
                        <a:t>男子</a:t>
                      </a:r>
                      <a:r>
                        <a:rPr kumimoji="1" lang="en-US" altLang="ja-JP" sz="900" b="1" dirty="0">
                          <a:solidFill>
                            <a:schemeClr val="tx1"/>
                          </a:solidFill>
                          <a:latin typeface="メイリオ" panose="020B0604030504040204" pitchFamily="50" charset="-128"/>
                          <a:ea typeface="メイリオ" panose="020B0604030504040204" pitchFamily="50" charset="-128"/>
                        </a:rPr>
                        <a:t>10km</a:t>
                      </a:r>
                      <a:r>
                        <a:rPr kumimoji="1" lang="ja-JP" altLang="en-US" sz="900" b="1" dirty="0">
                          <a:solidFill>
                            <a:schemeClr val="tx1"/>
                          </a:solidFill>
                          <a:latin typeface="メイリオ" panose="020B0604030504040204" pitchFamily="50" charset="-128"/>
                          <a:ea typeface="メイリオ" panose="020B0604030504040204" pitchFamily="50" charset="-128"/>
                        </a:rPr>
                        <a:t>のスタート（～</a:t>
                      </a:r>
                      <a:r>
                        <a:rPr kumimoji="1" lang="en-US" altLang="ja-JP" sz="900" b="1" dirty="0">
                          <a:solidFill>
                            <a:schemeClr val="tx1"/>
                          </a:solidFill>
                          <a:latin typeface="メイリオ" panose="020B0604030504040204" pitchFamily="50" charset="-128"/>
                          <a:ea typeface="メイリオ" panose="020B0604030504040204" pitchFamily="50" charset="-128"/>
                        </a:rPr>
                        <a:t>14:50</a:t>
                      </a:r>
                      <a:r>
                        <a:rPr kumimoji="1" lang="ja-JP" altLang="en-US" sz="900" b="1" dirty="0">
                          <a:solidFill>
                            <a:schemeClr val="tx1"/>
                          </a:solidFill>
                          <a:latin typeface="メイリオ" panose="020B0604030504040204" pitchFamily="50" charset="-128"/>
                          <a:ea typeface="メイリオ" panose="020B0604030504040204" pitchFamily="50" charset="-128"/>
                        </a:rPr>
                        <a:t>）</a:t>
                      </a:r>
                    </a:p>
                  </a:txBody>
                  <a:tcPr anchor="ctr">
                    <a:solidFill>
                      <a:schemeClr val="accent2"/>
                    </a:solidFill>
                  </a:tcPr>
                </a:tc>
                <a:extLst>
                  <a:ext uri="{0D108BD9-81ED-4DB2-BD59-A6C34878D82A}">
                    <a16:rowId xmlns:a16="http://schemas.microsoft.com/office/drawing/2014/main" val="3742234153"/>
                  </a:ext>
                </a:extLst>
              </a:tr>
              <a:tr h="32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メイリオ" panose="020B0604030504040204" pitchFamily="50" charset="-128"/>
                          <a:ea typeface="メイリオ" panose="020B0604030504040204" pitchFamily="50" charset="-128"/>
                        </a:rPr>
                        <a:t>14:00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50930996"/>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14:30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14:30</a:t>
                      </a: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14:40</a:t>
                      </a: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en-US" altLang="ja-JP" sz="900" b="0" dirty="0">
                          <a:solidFill>
                            <a:schemeClr val="tx1"/>
                          </a:solidFill>
                          <a:latin typeface="メイリオ" panose="020B0604030504040204" pitchFamily="50" charset="-128"/>
                          <a:ea typeface="メイリオ" panose="020B0604030504040204" pitchFamily="50" charset="-128"/>
                        </a:rPr>
                        <a:t>U20</a:t>
                      </a:r>
                      <a:r>
                        <a:rPr kumimoji="1" lang="ja-JP" altLang="en-US" sz="900" b="0" dirty="0">
                          <a:solidFill>
                            <a:schemeClr val="tx1"/>
                          </a:solidFill>
                          <a:latin typeface="メイリオ" panose="020B0604030504040204" pitchFamily="50" charset="-128"/>
                          <a:ea typeface="メイリオ" panose="020B0604030504040204" pitchFamily="50" charset="-128"/>
                        </a:rPr>
                        <a:t>女子</a:t>
                      </a:r>
                      <a:r>
                        <a:rPr kumimoji="1" lang="en-US" altLang="ja-JP" sz="900" b="0" dirty="0">
                          <a:solidFill>
                            <a:schemeClr val="tx1"/>
                          </a:solidFill>
                          <a:latin typeface="メイリオ" panose="020B0604030504040204" pitchFamily="50" charset="-128"/>
                          <a:ea typeface="メイリオ" panose="020B0604030504040204" pitchFamily="50" charset="-128"/>
                        </a:rPr>
                        <a:t>5km</a:t>
                      </a:r>
                      <a:r>
                        <a:rPr kumimoji="1" lang="ja-JP" altLang="en-US" sz="900" b="0" dirty="0">
                          <a:solidFill>
                            <a:schemeClr val="tx1"/>
                          </a:solidFill>
                          <a:latin typeface="メイリオ" panose="020B0604030504040204" pitchFamily="50" charset="-128"/>
                          <a:ea typeface="メイリオ" panose="020B0604030504040204" pitchFamily="50" charset="-128"/>
                        </a:rPr>
                        <a:t>競歩召集時間</a:t>
                      </a:r>
                    </a:p>
                  </a:txBody>
                  <a:tcPr anchor="ctr"/>
                </a:tc>
                <a:extLst>
                  <a:ext uri="{0D108BD9-81ED-4DB2-BD59-A6C34878D82A}">
                    <a16:rowId xmlns:a16="http://schemas.microsoft.com/office/drawing/2014/main" val="526785236"/>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14:50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U20</a:t>
                      </a:r>
                      <a:r>
                        <a:rPr kumimoji="1" lang="ja-JP" altLang="en-US" sz="900" b="1" dirty="0">
                          <a:solidFill>
                            <a:schemeClr val="tx1"/>
                          </a:solidFill>
                          <a:latin typeface="メイリオ" panose="020B0604030504040204" pitchFamily="50" charset="-128"/>
                          <a:ea typeface="メイリオ" panose="020B0604030504040204" pitchFamily="50" charset="-128"/>
                        </a:rPr>
                        <a:t>男子</a:t>
                      </a:r>
                      <a:r>
                        <a:rPr kumimoji="1" lang="en-US" altLang="ja-JP" sz="900" b="1" dirty="0">
                          <a:solidFill>
                            <a:schemeClr val="tx1"/>
                          </a:solidFill>
                          <a:latin typeface="メイリオ" panose="020B0604030504040204" pitchFamily="50" charset="-128"/>
                          <a:ea typeface="メイリオ" panose="020B0604030504040204" pitchFamily="50" charset="-128"/>
                        </a:rPr>
                        <a:t>10km</a:t>
                      </a:r>
                      <a:r>
                        <a:rPr kumimoji="1" lang="ja-JP" altLang="en-US" sz="900" b="1" dirty="0">
                          <a:solidFill>
                            <a:schemeClr val="tx1"/>
                          </a:solidFill>
                          <a:latin typeface="メイリオ" panose="020B0604030504040204" pitchFamily="50" charset="-128"/>
                          <a:ea typeface="メイリオ" panose="020B0604030504040204" pitchFamily="50" charset="-128"/>
                        </a:rPr>
                        <a:t>終了（制限時刻）</a:t>
                      </a:r>
                    </a:p>
                  </a:txBody>
                  <a:tcPr anchor="ctr"/>
                </a:tc>
                <a:extLst>
                  <a:ext uri="{0D108BD9-81ED-4DB2-BD59-A6C34878D82A}">
                    <a16:rowId xmlns:a16="http://schemas.microsoft.com/office/drawing/2014/main" val="3488428334"/>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14:55</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U20</a:t>
                      </a:r>
                      <a:r>
                        <a:rPr kumimoji="1" lang="ja-JP" altLang="en-US" sz="900" b="1" dirty="0">
                          <a:solidFill>
                            <a:schemeClr val="tx1"/>
                          </a:solidFill>
                          <a:latin typeface="メイリオ" panose="020B0604030504040204" pitchFamily="50" charset="-128"/>
                          <a:ea typeface="メイリオ" panose="020B0604030504040204" pitchFamily="50" charset="-128"/>
                        </a:rPr>
                        <a:t>女子</a:t>
                      </a:r>
                      <a:r>
                        <a:rPr kumimoji="1" lang="en-US" altLang="ja-JP" sz="900" b="1" dirty="0">
                          <a:solidFill>
                            <a:schemeClr val="tx1"/>
                          </a:solidFill>
                          <a:latin typeface="メイリオ" panose="020B0604030504040204" pitchFamily="50" charset="-128"/>
                          <a:ea typeface="メイリオ" panose="020B0604030504040204" pitchFamily="50" charset="-128"/>
                        </a:rPr>
                        <a:t>5km</a:t>
                      </a:r>
                      <a:r>
                        <a:rPr kumimoji="1" lang="ja-JP" altLang="en-US" sz="900" b="1" dirty="0">
                          <a:solidFill>
                            <a:schemeClr val="tx1"/>
                          </a:solidFill>
                          <a:latin typeface="メイリオ" panose="020B0604030504040204" pitchFamily="50" charset="-128"/>
                          <a:ea typeface="メイリオ" panose="020B0604030504040204" pitchFamily="50" charset="-128"/>
                        </a:rPr>
                        <a:t>のスタート（～</a:t>
                      </a:r>
                      <a:r>
                        <a:rPr kumimoji="1" lang="en-US" altLang="ja-JP" sz="900" b="1" dirty="0">
                          <a:solidFill>
                            <a:schemeClr val="tx1"/>
                          </a:solidFill>
                          <a:latin typeface="メイリオ" panose="020B0604030504040204" pitchFamily="50" charset="-128"/>
                          <a:ea typeface="メイリオ" panose="020B0604030504040204" pitchFamily="50" charset="-128"/>
                        </a:rPr>
                        <a:t>15:30</a:t>
                      </a:r>
                      <a:r>
                        <a:rPr kumimoji="1" lang="ja-JP" altLang="en-US" sz="900" b="1" dirty="0">
                          <a:solidFill>
                            <a:schemeClr val="tx1"/>
                          </a:solidFill>
                          <a:latin typeface="メイリオ" panose="020B0604030504040204" pitchFamily="50" charset="-128"/>
                          <a:ea typeface="メイリオ" panose="020B0604030504040204" pitchFamily="50" charset="-128"/>
                        </a:rPr>
                        <a:t>）</a:t>
                      </a:r>
                    </a:p>
                  </a:txBody>
                  <a:tcPr anchor="ctr">
                    <a:solidFill>
                      <a:schemeClr val="accent2"/>
                    </a:solidFill>
                  </a:tcPr>
                </a:tc>
                <a:extLst>
                  <a:ext uri="{0D108BD9-81ED-4DB2-BD59-A6C34878D82A}">
                    <a16:rowId xmlns:a16="http://schemas.microsoft.com/office/drawing/2014/main" val="2571228746"/>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15:00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15:00</a:t>
                      </a:r>
                      <a:r>
                        <a:rPr kumimoji="1" lang="ja-JP" altLang="en-US" sz="900" b="1" dirty="0">
                          <a:solidFill>
                            <a:schemeClr val="tx1"/>
                          </a:solidFill>
                          <a:latin typeface="メイリオ" panose="020B0604030504040204" pitchFamily="50" charset="-128"/>
                          <a:ea typeface="メイリオ" panose="020B0604030504040204" pitchFamily="50" charset="-128"/>
                        </a:rPr>
                        <a:t>：リレー表彰式、</a:t>
                      </a:r>
                      <a:r>
                        <a:rPr kumimoji="1" lang="en-US" altLang="ja-JP" sz="900" b="1" dirty="0">
                          <a:solidFill>
                            <a:schemeClr val="tx1"/>
                          </a:solidFill>
                          <a:latin typeface="メイリオ" panose="020B0604030504040204" pitchFamily="50" charset="-128"/>
                          <a:ea typeface="メイリオ" panose="020B0604030504040204" pitchFamily="50" charset="-128"/>
                        </a:rPr>
                        <a:t>15:05</a:t>
                      </a:r>
                      <a:r>
                        <a:rPr kumimoji="1" lang="ja-JP" altLang="en-US" sz="900" b="1" dirty="0">
                          <a:solidFill>
                            <a:schemeClr val="tx1"/>
                          </a:solidFill>
                          <a:latin typeface="メイリオ" panose="020B0604030504040204" pitchFamily="50" charset="-128"/>
                          <a:ea typeface="メイリオ" panose="020B0604030504040204" pitchFamily="50" charset="-128"/>
                        </a:rPr>
                        <a:t>：</a:t>
                      </a:r>
                      <a:r>
                        <a:rPr kumimoji="1" lang="en-US" altLang="ja-JP" sz="900" b="1" dirty="0">
                          <a:solidFill>
                            <a:schemeClr val="tx1"/>
                          </a:solidFill>
                          <a:latin typeface="メイリオ" panose="020B0604030504040204" pitchFamily="50" charset="-128"/>
                          <a:ea typeface="メイリオ" panose="020B0604030504040204" pitchFamily="50" charset="-128"/>
                        </a:rPr>
                        <a:t>U20</a:t>
                      </a:r>
                      <a:r>
                        <a:rPr kumimoji="1" lang="ja-JP" altLang="en-US" sz="900" b="1" dirty="0">
                          <a:solidFill>
                            <a:schemeClr val="tx1"/>
                          </a:solidFill>
                          <a:latin typeface="メイリオ" panose="020B0604030504040204" pitchFamily="50" charset="-128"/>
                          <a:ea typeface="メイリオ" panose="020B0604030504040204" pitchFamily="50" charset="-128"/>
                        </a:rPr>
                        <a:t>男子表彰式</a:t>
                      </a:r>
                    </a:p>
                  </a:txBody>
                  <a:tcPr anchor="ctr"/>
                </a:tc>
                <a:extLst>
                  <a:ext uri="{0D108BD9-81ED-4DB2-BD59-A6C34878D82A}">
                    <a16:rowId xmlns:a16="http://schemas.microsoft.com/office/drawing/2014/main" val="224423937"/>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15:30</a:t>
                      </a: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U20</a:t>
                      </a:r>
                      <a:r>
                        <a:rPr kumimoji="1" lang="ja-JP" altLang="en-US" sz="900" b="1" dirty="0">
                          <a:solidFill>
                            <a:schemeClr val="tx1"/>
                          </a:solidFill>
                          <a:latin typeface="メイリオ" panose="020B0604030504040204" pitchFamily="50" charset="-128"/>
                          <a:ea typeface="メイリオ" panose="020B0604030504040204" pitchFamily="50" charset="-128"/>
                        </a:rPr>
                        <a:t>女子</a:t>
                      </a:r>
                      <a:r>
                        <a:rPr kumimoji="1" lang="en-US" altLang="ja-JP" sz="900" b="1" dirty="0">
                          <a:solidFill>
                            <a:schemeClr val="tx1"/>
                          </a:solidFill>
                          <a:latin typeface="メイリオ" panose="020B0604030504040204" pitchFamily="50" charset="-128"/>
                          <a:ea typeface="メイリオ" panose="020B0604030504040204" pitchFamily="50" charset="-128"/>
                        </a:rPr>
                        <a:t>5km</a:t>
                      </a:r>
                      <a:r>
                        <a:rPr kumimoji="1" lang="ja-JP" altLang="en-US" sz="900" b="1" dirty="0">
                          <a:solidFill>
                            <a:schemeClr val="tx1"/>
                          </a:solidFill>
                          <a:latin typeface="メイリオ" panose="020B0604030504040204" pitchFamily="50" charset="-128"/>
                          <a:ea typeface="メイリオ" panose="020B0604030504040204" pitchFamily="50" charset="-128"/>
                        </a:rPr>
                        <a:t>終了（制限時刻）</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メイリオ" panose="020B0604030504040204" pitchFamily="50" charset="-128"/>
                          <a:ea typeface="メイリオ" panose="020B0604030504040204" pitchFamily="50" charset="-128"/>
                        </a:rPr>
                        <a:t>15:45</a:t>
                      </a:r>
                      <a:r>
                        <a:rPr kumimoji="1" lang="ja-JP" altLang="en-US" sz="900" b="1" dirty="0">
                          <a:solidFill>
                            <a:schemeClr val="tx1"/>
                          </a:solidFill>
                          <a:latin typeface="メイリオ" panose="020B0604030504040204" pitchFamily="50" charset="-128"/>
                          <a:ea typeface="メイリオ" panose="020B0604030504040204" pitchFamily="50" charset="-128"/>
                        </a:rPr>
                        <a:t>：</a:t>
                      </a:r>
                      <a:r>
                        <a:rPr kumimoji="1" lang="en-US" altLang="ja-JP" sz="900" b="1" dirty="0">
                          <a:solidFill>
                            <a:schemeClr val="tx1"/>
                          </a:solidFill>
                          <a:latin typeface="メイリオ" panose="020B0604030504040204" pitchFamily="50" charset="-128"/>
                          <a:ea typeface="メイリオ" panose="020B0604030504040204" pitchFamily="50" charset="-128"/>
                        </a:rPr>
                        <a:t>U20</a:t>
                      </a:r>
                      <a:r>
                        <a:rPr kumimoji="1" lang="ja-JP" altLang="en-US" sz="900" b="1" dirty="0">
                          <a:solidFill>
                            <a:schemeClr val="tx1"/>
                          </a:solidFill>
                          <a:latin typeface="メイリオ" panose="020B0604030504040204" pitchFamily="50" charset="-128"/>
                          <a:ea typeface="メイリオ" panose="020B0604030504040204" pitchFamily="50" charset="-128"/>
                        </a:rPr>
                        <a:t>女子表彰式</a:t>
                      </a:r>
                    </a:p>
                  </a:txBody>
                  <a:tcPr anchor="ctr"/>
                </a:tc>
                <a:extLst>
                  <a:ext uri="{0D108BD9-81ED-4DB2-BD59-A6C34878D82A}">
                    <a16:rowId xmlns:a16="http://schemas.microsoft.com/office/drawing/2014/main" val="1985152489"/>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16:00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71166092"/>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16:30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en-US" altLang="ja-JP" sz="900" b="1" dirty="0">
                          <a:solidFill>
                            <a:schemeClr val="tx1"/>
                          </a:solidFill>
                          <a:latin typeface="メイリオ" panose="020B0604030504040204" pitchFamily="50" charset="-128"/>
                          <a:ea typeface="メイリオ" panose="020B0604030504040204" pitchFamily="50" charset="-128"/>
                        </a:rPr>
                        <a:t>16:30</a:t>
                      </a:r>
                      <a:r>
                        <a:rPr kumimoji="1" lang="ja-JP" altLang="en-US" sz="900" b="1" dirty="0">
                          <a:solidFill>
                            <a:schemeClr val="tx1"/>
                          </a:solidFill>
                          <a:latin typeface="メイリオ" panose="020B0604030504040204" pitchFamily="50" charset="-128"/>
                          <a:ea typeface="メイリオ" panose="020B0604030504040204" pitchFamily="50" charset="-128"/>
                        </a:rPr>
                        <a:t>プレスルーム閉室</a:t>
                      </a:r>
                    </a:p>
                  </a:txBody>
                  <a:tcPr anchor="ctr"/>
                </a:tc>
                <a:extLst>
                  <a:ext uri="{0D108BD9-81ED-4DB2-BD59-A6C34878D82A}">
                    <a16:rowId xmlns:a16="http://schemas.microsoft.com/office/drawing/2014/main" val="2010085224"/>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17:00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メイリオ" panose="020B0604030504040204" pitchFamily="50" charset="-128"/>
                          <a:ea typeface="メイリオ" panose="020B0604030504040204" pitchFamily="50" charset="-128"/>
                        </a:rPr>
                        <a:t>選手受付終了</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3213951"/>
                  </a:ext>
                </a:extLst>
              </a:tr>
              <a:tr h="324000">
                <a:tc>
                  <a:txBody>
                    <a:bodyPr/>
                    <a:lstStyle/>
                    <a:p>
                      <a:pPr algn="ctr"/>
                      <a:r>
                        <a:rPr kumimoji="1" lang="en-US" altLang="ja-JP" sz="900" b="0" dirty="0">
                          <a:solidFill>
                            <a:schemeClr val="tx1"/>
                          </a:solidFill>
                          <a:latin typeface="メイリオ" panose="020B0604030504040204" pitchFamily="50" charset="-128"/>
                          <a:ea typeface="メイリオ" panose="020B0604030504040204" pitchFamily="50" charset="-128"/>
                        </a:rPr>
                        <a:t>17:30</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61466560"/>
                  </a:ext>
                </a:extLst>
              </a:tr>
              <a:tr h="324000">
                <a:tc>
                  <a:txBody>
                    <a:bodyPr/>
                    <a:lstStyle/>
                    <a:p>
                      <a:pPr algn="ctr"/>
                      <a:r>
                        <a:rPr kumimoji="1" lang="en-US" altLang="ja-JP" sz="900" b="1" dirty="0">
                          <a:solidFill>
                            <a:schemeClr val="tx1"/>
                          </a:solidFill>
                          <a:latin typeface="メイリオ" panose="020B0604030504040204" pitchFamily="50" charset="-128"/>
                          <a:ea typeface="メイリオ" panose="020B0604030504040204" pitchFamily="50" charset="-128"/>
                        </a:rPr>
                        <a:t>18:00</a:t>
                      </a: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メイリオ" panose="020B0604030504040204" pitchFamily="50" charset="-128"/>
                          <a:ea typeface="メイリオ" panose="020B0604030504040204" pitchFamily="50" charset="-128"/>
                        </a:rPr>
                        <a:t>役員・スタッフ解散予定（完全撤収）</a:t>
                      </a:r>
                    </a:p>
                  </a:txBody>
                  <a:tcPr anchor="ctr"/>
                </a:tc>
                <a:extLst>
                  <a:ext uri="{0D108BD9-81ED-4DB2-BD59-A6C34878D82A}">
                    <a16:rowId xmlns:a16="http://schemas.microsoft.com/office/drawing/2014/main" val="160411781"/>
                  </a:ext>
                </a:extLst>
              </a:tr>
            </a:tbl>
          </a:graphicData>
        </a:graphic>
      </p:graphicFrame>
      <p:sp>
        <p:nvSpPr>
          <p:cNvPr id="12" name="テキスト ボックス 11">
            <a:extLst>
              <a:ext uri="{FF2B5EF4-FFF2-40B4-BE49-F238E27FC236}">
                <a16:creationId xmlns:a16="http://schemas.microsoft.com/office/drawing/2014/main" id="{9752C902-4E95-E480-B7AB-B2B43EE19465}"/>
              </a:ext>
            </a:extLst>
          </p:cNvPr>
          <p:cNvSpPr txBox="1"/>
          <p:nvPr/>
        </p:nvSpPr>
        <p:spPr>
          <a:xfrm>
            <a:off x="276790"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大会スケジュール：</a:t>
            </a:r>
            <a:r>
              <a:rPr lang="en-US" altLang="ja-JP" sz="1600" b="1" dirty="0">
                <a:latin typeface="メイリオ" panose="020B0604030504040204" pitchFamily="50" charset="-128"/>
                <a:ea typeface="メイリオ" panose="020B0604030504040204" pitchFamily="50" charset="-128"/>
              </a:rPr>
              <a:t>2023</a:t>
            </a:r>
            <a:r>
              <a:rPr lang="ja-JP" altLang="en-US" sz="1600" b="1" dirty="0">
                <a:latin typeface="メイリオ" panose="020B0604030504040204" pitchFamily="50" charset="-128"/>
                <a:ea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rPr>
              <a:t>11</a:t>
            </a:r>
            <a:r>
              <a:rPr lang="ja-JP" altLang="en-US" sz="1600" b="1" dirty="0">
                <a:latin typeface="メイリオ" panose="020B0604030504040204" pitchFamily="50" charset="-128"/>
                <a:ea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rPr>
              <a:t>日（土）・</a:t>
            </a:r>
            <a:r>
              <a:rPr lang="en-US" altLang="ja-JP" sz="1600" b="1" dirty="0">
                <a:latin typeface="メイリオ" panose="020B0604030504040204" pitchFamily="50" charset="-128"/>
                <a:ea typeface="メイリオ" panose="020B0604030504040204" pitchFamily="50" charset="-128"/>
              </a:rPr>
              <a:t>26</a:t>
            </a:r>
            <a:r>
              <a:rPr lang="ja-JP" altLang="en-US" sz="1600" b="1" dirty="0">
                <a:latin typeface="メイリオ" panose="020B0604030504040204" pitchFamily="50" charset="-128"/>
                <a:ea typeface="メイリオ" panose="020B0604030504040204" pitchFamily="50" charset="-128"/>
              </a:rPr>
              <a:t>日（日）</a:t>
            </a:r>
          </a:p>
        </p:txBody>
      </p:sp>
      <p:cxnSp>
        <p:nvCxnSpPr>
          <p:cNvPr id="6" name="直線矢印コネクタ 5">
            <a:extLst>
              <a:ext uri="{FF2B5EF4-FFF2-40B4-BE49-F238E27FC236}">
                <a16:creationId xmlns:a16="http://schemas.microsoft.com/office/drawing/2014/main" id="{44D9A14D-3FB5-23EF-ADD3-AF50E2FD6565}"/>
              </a:ext>
            </a:extLst>
          </p:cNvPr>
          <p:cNvCxnSpPr>
            <a:cxnSpLocks/>
          </p:cNvCxnSpPr>
          <p:nvPr/>
        </p:nvCxnSpPr>
        <p:spPr>
          <a:xfrm>
            <a:off x="1089187" y="4879430"/>
            <a:ext cx="0" cy="36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2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49B6B39-D1EA-F616-3903-1F89F4E543E9}"/>
              </a:ext>
            </a:extLst>
          </p:cNvPr>
          <p:cNvSpPr txBox="1"/>
          <p:nvPr/>
        </p:nvSpPr>
        <p:spPr>
          <a:xfrm>
            <a:off x="378827" y="5242886"/>
            <a:ext cx="6120000" cy="3960000"/>
          </a:xfrm>
          <a:prstGeom prst="rect">
            <a:avLst/>
          </a:prstGeom>
          <a:noFill/>
        </p:spPr>
        <p:txBody>
          <a:bodyPr wrap="square" rtlCol="0" anchor="t">
            <a:noAutofit/>
          </a:bodyPr>
          <a:lstStyle/>
          <a:p>
            <a:pPr>
              <a:lnSpc>
                <a:spcPct val="150000"/>
              </a:lnSpc>
            </a:pPr>
            <a:r>
              <a:rPr kumimoji="1" lang="zh-TW" altLang="en-US" sz="1100" dirty="0">
                <a:latin typeface="メイリオ" panose="020B0604030504040204" pitchFamily="50" charset="-128"/>
                <a:ea typeface="メイリオ" panose="020B0604030504040204" pitchFamily="50" charset="-128"/>
              </a:rPr>
              <a:t>開催地：大阪府大阪市北区中之島</a:t>
            </a:r>
            <a:endParaRPr kumimoji="1" lang="en-US" altLang="zh-TW"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最寄駅：</a:t>
            </a:r>
            <a:r>
              <a:rPr kumimoji="1" lang="zh-TW" altLang="en-US" sz="1100" dirty="0">
                <a:latin typeface="メイリオ" panose="020B0604030504040204" pitchFamily="50" charset="-128"/>
                <a:ea typeface="メイリオ" panose="020B0604030504040204" pitchFamily="50" charset="-128"/>
              </a:rPr>
              <a:t>京阪電気鉄道</a:t>
            </a:r>
            <a:r>
              <a:rPr kumimoji="1" lang="ja-JP" altLang="en-US" sz="1100" dirty="0">
                <a:latin typeface="メイリオ" panose="020B0604030504040204" pitchFamily="50" charset="-128"/>
                <a:ea typeface="メイリオ" panose="020B0604030504040204" pitchFamily="50" charset="-128"/>
              </a:rPr>
              <a:t>：中之島線 なにわ橋、京阪本線 北浜駅</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rPr>
              <a:t>Osaka</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Metro</a:t>
            </a:r>
            <a:r>
              <a:rPr lang="ja-JP" altLang="en-US" sz="1100" dirty="0">
                <a:latin typeface="メイリオ" panose="020B0604030504040204" pitchFamily="50" charset="-128"/>
                <a:ea typeface="メイリオ" panose="020B0604030504040204" pitchFamily="50" charset="-128"/>
              </a:rPr>
              <a:t>：御堂筋線 淀屋橋駅、堺筋線 </a:t>
            </a:r>
            <a:r>
              <a:rPr kumimoji="1" lang="ja-JP" altLang="en-US" sz="1100" dirty="0">
                <a:latin typeface="メイリオ" panose="020B0604030504040204" pitchFamily="50" charset="-128"/>
                <a:ea typeface="メイリオ" panose="020B0604030504040204" pitchFamily="50" charset="-128"/>
              </a:rPr>
              <a:t>北浜駅</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コース：</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rPr>
              <a:t>WA</a:t>
            </a:r>
            <a:r>
              <a:rPr kumimoji="1" lang="ja-JP" altLang="en-US" sz="1100" dirty="0">
                <a:latin typeface="メイリオ" panose="020B0604030504040204" pitchFamily="50" charset="-128"/>
                <a:ea typeface="メイリオ" panose="020B0604030504040204" pitchFamily="50" charset="-128"/>
              </a:rPr>
              <a:t>（ワールドアスレティックス）認証／日本陸上競技連盟公認中之島コース（周回</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ワールドアスレティックス（英</a:t>
            </a:r>
            <a:r>
              <a:rPr kumimoji="1" lang="en-US" altLang="ja-JP" sz="1100" dirty="0">
                <a:latin typeface="メイリオ" panose="020B0604030504040204" pitchFamily="50" charset="-128"/>
                <a:ea typeface="メイリオ" panose="020B0604030504040204" pitchFamily="50" charset="-128"/>
              </a:rPr>
              <a:t>: World Athletics</a:t>
            </a:r>
            <a:r>
              <a:rPr kumimoji="1" lang="ja-JP" altLang="en-US" sz="1100" dirty="0">
                <a:latin typeface="メイリオ" panose="020B0604030504040204" pitchFamily="50" charset="-128"/>
                <a:ea typeface="メイリオ" panose="020B0604030504040204" pitchFamily="50" charset="-128"/>
              </a:rPr>
              <a:t>、世界陸連）</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lang="ja-JP" altLang="en-US" sz="1100" dirty="0">
                <a:latin typeface="メイリオ" panose="020B0604030504040204" pitchFamily="50" charset="-128"/>
                <a:ea typeface="メイリオ" panose="020B0604030504040204" pitchFamily="50" charset="-128"/>
              </a:rPr>
              <a:t>スタート：</a:t>
            </a:r>
            <a:endParaRPr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（１）男女混合競歩リレー（総距離：</a:t>
            </a:r>
            <a:r>
              <a:rPr kumimoji="1" lang="en-US" altLang="ja-JP" sz="1100" dirty="0">
                <a:latin typeface="メイリオ" panose="020B0604030504040204" pitchFamily="50" charset="-128"/>
                <a:ea typeface="メイリオ" panose="020B0604030504040204" pitchFamily="50" charset="-128"/>
              </a:rPr>
              <a:t>42.195km</a:t>
            </a:r>
            <a:r>
              <a:rPr kumimoji="1" lang="ja-JP" altLang="en-US" sz="1100" dirty="0">
                <a:latin typeface="メイリオ" panose="020B0604030504040204" pitchFamily="50" charset="-128"/>
                <a:ea typeface="メイリオ" panose="020B0604030504040204" pitchFamily="50" charset="-128"/>
              </a:rPr>
              <a:t>）：大阪府立中之島図書館北側</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（２）</a:t>
            </a:r>
            <a:r>
              <a:rPr kumimoji="1" lang="en-US" altLang="ja-JP" sz="1100" dirty="0">
                <a:latin typeface="メイリオ" panose="020B0604030504040204" pitchFamily="50" charset="-128"/>
                <a:ea typeface="メイリオ" panose="020B0604030504040204" pitchFamily="50" charset="-128"/>
              </a:rPr>
              <a:t>U20</a:t>
            </a:r>
            <a:r>
              <a:rPr kumimoji="1" lang="ja-JP" altLang="en-US" sz="1100" dirty="0">
                <a:latin typeface="メイリオ" panose="020B0604030504040204" pitchFamily="50" charset="-128"/>
                <a:ea typeface="メイリオ" panose="020B0604030504040204" pitchFamily="50" charset="-128"/>
              </a:rPr>
              <a:t>男子</a:t>
            </a:r>
            <a:r>
              <a:rPr kumimoji="1" lang="en-US" altLang="ja-JP" sz="1100" dirty="0">
                <a:latin typeface="メイリオ" panose="020B0604030504040204" pitchFamily="50" charset="-128"/>
                <a:ea typeface="メイリオ" panose="020B0604030504040204" pitchFamily="50" charset="-128"/>
              </a:rPr>
              <a:t>10km</a:t>
            </a:r>
            <a:r>
              <a:rPr kumimoji="1" lang="ja-JP" altLang="en-US" sz="1100" dirty="0">
                <a:latin typeface="メイリオ" panose="020B0604030504040204" pitchFamily="50" charset="-128"/>
                <a:ea typeface="メイリオ" panose="020B0604030504040204" pitchFamily="50" charset="-128"/>
              </a:rPr>
              <a:t>競歩、</a:t>
            </a:r>
            <a:r>
              <a:rPr kumimoji="1" lang="en-US" altLang="ja-JP" sz="1100" dirty="0">
                <a:latin typeface="メイリオ" panose="020B0604030504040204" pitchFamily="50" charset="-128"/>
                <a:ea typeface="メイリオ" panose="020B0604030504040204" pitchFamily="50" charset="-128"/>
              </a:rPr>
              <a:t>U20</a:t>
            </a:r>
            <a:r>
              <a:rPr kumimoji="1" lang="ja-JP" altLang="en-US" sz="1100" dirty="0">
                <a:latin typeface="メイリオ" panose="020B0604030504040204" pitchFamily="50" charset="-128"/>
                <a:ea typeface="メイリオ" panose="020B0604030504040204" pitchFamily="50" charset="-128"/>
              </a:rPr>
              <a:t>女子</a:t>
            </a:r>
            <a:r>
              <a:rPr kumimoji="1" lang="en-US" altLang="ja-JP" sz="1100" dirty="0">
                <a:latin typeface="メイリオ" panose="020B0604030504040204" pitchFamily="50" charset="-128"/>
                <a:ea typeface="メイリオ" panose="020B0604030504040204" pitchFamily="50" charset="-128"/>
              </a:rPr>
              <a:t>5km</a:t>
            </a:r>
            <a:r>
              <a:rPr kumimoji="1" lang="ja-JP" altLang="en-US" sz="1100" dirty="0">
                <a:latin typeface="メイリオ" panose="020B0604030504040204" pitchFamily="50" charset="-128"/>
                <a:ea typeface="メイリオ" panose="020B0604030504040204" pitchFamily="50" charset="-128"/>
              </a:rPr>
              <a:t>競歩：大阪市立東洋陶磁美術館南側</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フィニッシュ：</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種目とも全て：大阪市立東洋陶磁美術館南側</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選手受付・プレス受付：大阪市役所北玄関ホール（</a:t>
            </a:r>
            <a:r>
              <a:rPr kumimoji="1" lang="zh-CN" altLang="en-US" sz="1100" dirty="0">
                <a:latin typeface="メイリオ" panose="020B0604030504040204" pitchFamily="50" charset="-128"/>
                <a:ea typeface="メイリオ" panose="020B0604030504040204" pitchFamily="50" charset="-128"/>
              </a:rPr>
              <a:t>大阪市北区中之島</a:t>
            </a:r>
            <a:r>
              <a:rPr kumimoji="1" lang="en-US" altLang="zh-CN" sz="1100" dirty="0">
                <a:latin typeface="メイリオ" panose="020B0604030504040204" pitchFamily="50" charset="-128"/>
                <a:ea typeface="メイリオ" panose="020B0604030504040204" pitchFamily="50" charset="-128"/>
              </a:rPr>
              <a:t>1</a:t>
            </a:r>
            <a:r>
              <a:rPr kumimoji="1" lang="zh-CN" altLang="en-US" sz="1100" dirty="0">
                <a:latin typeface="メイリオ" panose="020B0604030504040204" pitchFamily="50" charset="-128"/>
                <a:ea typeface="メイリオ" panose="020B0604030504040204" pitchFamily="50" charset="-128"/>
              </a:rPr>
              <a:t>丁目</a:t>
            </a:r>
            <a:r>
              <a:rPr kumimoji="1" lang="en-US" altLang="zh-CN" sz="1100" dirty="0">
                <a:latin typeface="メイリオ" panose="020B0604030504040204" pitchFamily="50" charset="-128"/>
                <a:ea typeface="メイリオ" panose="020B0604030504040204" pitchFamily="50" charset="-128"/>
              </a:rPr>
              <a:t>3</a:t>
            </a:r>
            <a:r>
              <a:rPr kumimoji="1" lang="zh-CN" altLang="en-US" sz="1100" dirty="0">
                <a:latin typeface="メイリオ" panose="020B0604030504040204" pitchFamily="50" charset="-128"/>
                <a:ea typeface="メイリオ" panose="020B0604030504040204" pitchFamily="50" charset="-128"/>
              </a:rPr>
              <a:t>番</a:t>
            </a:r>
            <a:r>
              <a:rPr kumimoji="1" lang="en-US" altLang="zh-CN" sz="1100" dirty="0">
                <a:latin typeface="メイリオ" panose="020B0604030504040204" pitchFamily="50" charset="-128"/>
                <a:ea typeface="メイリオ" panose="020B0604030504040204" pitchFamily="50" charset="-128"/>
              </a:rPr>
              <a:t>20</a:t>
            </a:r>
            <a:r>
              <a:rPr kumimoji="1" lang="zh-CN" altLang="en-US" sz="1100" dirty="0">
                <a:latin typeface="メイリオ" panose="020B0604030504040204" pitchFamily="50" charset="-128"/>
                <a:ea typeface="メイリオ" panose="020B0604030504040204" pitchFamily="50" charset="-128"/>
              </a:rPr>
              <a:t>号</a:t>
            </a:r>
            <a:r>
              <a:rPr kumimoji="1" lang="ja-JP" altLang="en-US"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プレスルーム：大阪市役所地下</a:t>
            </a:r>
            <a:r>
              <a:rPr kumimoji="1" lang="en-US" altLang="ja-JP" sz="1100" dirty="0">
                <a:latin typeface="メイリオ" panose="020B0604030504040204" pitchFamily="50" charset="-128"/>
                <a:ea typeface="メイリオ" panose="020B0604030504040204" pitchFamily="50" charset="-128"/>
              </a:rPr>
              <a:t>1F</a:t>
            </a:r>
            <a:r>
              <a:rPr kumimoji="1" lang="ja-JP" altLang="en-US" sz="1100" dirty="0">
                <a:latin typeface="メイリオ" panose="020B0604030504040204" pitchFamily="50" charset="-128"/>
                <a:ea typeface="メイリオ" panose="020B0604030504040204" pitchFamily="50" charset="-128"/>
              </a:rPr>
              <a:t>「第</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共通会議室」</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　</a:t>
            </a:r>
            <a:r>
              <a:rPr kumimoji="1" lang="en-US" altLang="ja-JP" sz="1100" dirty="0">
                <a:solidFill>
                  <a:srgbClr val="FF0000"/>
                </a:solidFill>
                <a:latin typeface="メイリオ" panose="020B0604030504040204" pitchFamily="50" charset="-128"/>
                <a:ea typeface="メイリオ" panose="020B0604030504040204" pitchFamily="50" charset="-128"/>
              </a:rPr>
              <a:t>※</a:t>
            </a:r>
            <a:r>
              <a:rPr kumimoji="1" lang="ja-JP" altLang="en-US" sz="1100" dirty="0">
                <a:solidFill>
                  <a:srgbClr val="FF0000"/>
                </a:solidFill>
                <a:latin typeface="メイリオ" panose="020B0604030504040204" pitchFamily="50" charset="-128"/>
                <a:ea typeface="メイリオ" panose="020B0604030504040204" pitchFamily="50" charset="-128"/>
              </a:rPr>
              <a:t>大阪市役所内には、同庁舎北玄関でのプレス受付を済ませてからしか入構できません。</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pPr>
              <a:lnSpc>
                <a:spcPct val="150000"/>
              </a:lnSpc>
            </a:pPr>
            <a:r>
              <a:rPr kumimoji="1" lang="ja-JP" altLang="en-US" sz="1100" dirty="0">
                <a:solidFill>
                  <a:srgbClr val="FF0000"/>
                </a:solidFill>
                <a:latin typeface="メイリオ" panose="020B0604030504040204" pitchFamily="50" charset="-128"/>
                <a:ea typeface="メイリオ" panose="020B0604030504040204" pitchFamily="50" charset="-128"/>
              </a:rPr>
              <a:t>　</a:t>
            </a:r>
            <a:r>
              <a:rPr kumimoji="1" lang="en-US" altLang="ja-JP" sz="1100" dirty="0">
                <a:solidFill>
                  <a:srgbClr val="FF0000"/>
                </a:solidFill>
                <a:latin typeface="メイリオ" panose="020B0604030504040204" pitchFamily="50" charset="-128"/>
                <a:ea typeface="メイリオ" panose="020B0604030504040204" pitchFamily="50" charset="-128"/>
              </a:rPr>
              <a:t>※</a:t>
            </a:r>
            <a:r>
              <a:rPr kumimoji="1" lang="ja-JP" altLang="en-US" sz="1100" dirty="0">
                <a:solidFill>
                  <a:srgbClr val="FF0000"/>
                </a:solidFill>
                <a:latin typeface="メイリオ" panose="020B0604030504040204" pitchFamily="50" charset="-128"/>
                <a:ea typeface="メイリオ" panose="020B0604030504040204" pitchFamily="50" charset="-128"/>
              </a:rPr>
              <a:t>大会当日の大阪市役所への出入構は、同庁舎北玄関に限ります。</a:t>
            </a:r>
            <a:endParaRPr kumimoji="1"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8" name="日付プレースホルダー 4">
            <a:extLst>
              <a:ext uri="{FF2B5EF4-FFF2-40B4-BE49-F238E27FC236}">
                <a16:creationId xmlns:a16="http://schemas.microsoft.com/office/drawing/2014/main" id="{F331E415-F063-6717-4B4E-C51297DD1596}"/>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9" name="フッター プレースホルダー 5">
            <a:extLst>
              <a:ext uri="{FF2B5EF4-FFF2-40B4-BE49-F238E27FC236}">
                <a16:creationId xmlns:a16="http://schemas.microsoft.com/office/drawing/2014/main" id="{33F0F646-3B42-075E-C224-4D99B3F9D701}"/>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10" name="スライド番号プレースホルダー 6">
            <a:extLst>
              <a:ext uri="{FF2B5EF4-FFF2-40B4-BE49-F238E27FC236}">
                <a16:creationId xmlns:a16="http://schemas.microsoft.com/office/drawing/2014/main" id="{5FDA0DB3-FC2E-7B5C-0A45-7D84E9EC26EF}"/>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5</a:t>
            </a:fld>
            <a:endParaRPr lang="ja-JP" altLang="en-US" sz="800"/>
          </a:p>
        </p:txBody>
      </p:sp>
      <p:sp>
        <p:nvSpPr>
          <p:cNvPr id="11" name="テキスト ボックス 10">
            <a:extLst>
              <a:ext uri="{FF2B5EF4-FFF2-40B4-BE49-F238E27FC236}">
                <a16:creationId xmlns:a16="http://schemas.microsoft.com/office/drawing/2014/main" id="{16E6EBB7-36CA-2334-592F-25947C4BD025}"/>
              </a:ext>
            </a:extLst>
          </p:cNvPr>
          <p:cNvSpPr txBox="1"/>
          <p:nvPr/>
        </p:nvSpPr>
        <p:spPr>
          <a:xfrm>
            <a:off x="198412"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開催地・コース図（大阪府大阪市北区中之島）</a:t>
            </a:r>
          </a:p>
        </p:txBody>
      </p:sp>
      <p:pic>
        <p:nvPicPr>
          <p:cNvPr id="6" name="図 5">
            <a:extLst>
              <a:ext uri="{FF2B5EF4-FFF2-40B4-BE49-F238E27FC236}">
                <a16:creationId xmlns:a16="http://schemas.microsoft.com/office/drawing/2014/main" id="{3AC9C622-E77F-2E8B-57AA-7A3D2BB35D65}"/>
              </a:ext>
            </a:extLst>
          </p:cNvPr>
          <p:cNvPicPr>
            <a:picLocks noChangeAspect="1"/>
          </p:cNvPicPr>
          <p:nvPr/>
        </p:nvPicPr>
        <p:blipFill>
          <a:blip r:embed="rId3"/>
          <a:stretch>
            <a:fillRect/>
          </a:stretch>
        </p:blipFill>
        <p:spPr>
          <a:xfrm>
            <a:off x="198782" y="647074"/>
            <a:ext cx="6480000" cy="4355615"/>
          </a:xfrm>
          <a:prstGeom prst="rect">
            <a:avLst/>
          </a:prstGeom>
        </p:spPr>
      </p:pic>
    </p:spTree>
    <p:extLst>
      <p:ext uri="{BB962C8B-B14F-4D97-AF65-F5344CB8AC3E}">
        <p14:creationId xmlns:p14="http://schemas.microsoft.com/office/powerpoint/2010/main" val="104856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1BE042B-A583-3387-4FCE-23BFACBADEA5}"/>
              </a:ext>
            </a:extLst>
          </p:cNvPr>
          <p:cNvSpPr txBox="1"/>
          <p:nvPr/>
        </p:nvSpPr>
        <p:spPr>
          <a:xfrm>
            <a:off x="198412"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大阪市役所本庁舎（</a:t>
            </a:r>
            <a:r>
              <a:rPr lang="zh-CN" altLang="en-US" sz="1600" b="1" dirty="0">
                <a:latin typeface="メイリオ" panose="020B0604030504040204" pitchFamily="50" charset="-128"/>
                <a:ea typeface="メイリオ" panose="020B0604030504040204" pitchFamily="50" charset="-128"/>
              </a:rPr>
              <a:t>大阪市北区中之島</a:t>
            </a:r>
            <a:r>
              <a:rPr lang="en-US" altLang="zh-CN" sz="1600" b="1" dirty="0">
                <a:latin typeface="メイリオ" panose="020B0604030504040204" pitchFamily="50" charset="-128"/>
                <a:ea typeface="メイリオ" panose="020B0604030504040204" pitchFamily="50" charset="-128"/>
              </a:rPr>
              <a:t>1</a:t>
            </a:r>
            <a:r>
              <a:rPr lang="zh-CN" altLang="en-US" sz="1600" b="1" dirty="0">
                <a:latin typeface="メイリオ" panose="020B0604030504040204" pitchFamily="50" charset="-128"/>
                <a:ea typeface="メイリオ" panose="020B0604030504040204" pitchFamily="50" charset="-128"/>
              </a:rPr>
              <a:t>丁目</a:t>
            </a:r>
            <a:r>
              <a:rPr lang="en-US" altLang="zh-CN" sz="1600" b="1" dirty="0">
                <a:latin typeface="メイリオ" panose="020B0604030504040204" pitchFamily="50" charset="-128"/>
                <a:ea typeface="メイリオ" panose="020B0604030504040204" pitchFamily="50" charset="-128"/>
              </a:rPr>
              <a:t>3</a:t>
            </a:r>
            <a:r>
              <a:rPr lang="zh-CN" altLang="en-US" sz="1600" b="1" dirty="0">
                <a:latin typeface="メイリオ" panose="020B0604030504040204" pitchFamily="50" charset="-128"/>
                <a:ea typeface="メイリオ" panose="020B0604030504040204" pitchFamily="50" charset="-128"/>
              </a:rPr>
              <a:t>番</a:t>
            </a:r>
            <a:r>
              <a:rPr lang="en-US" altLang="zh-CN" sz="1600" b="1" dirty="0">
                <a:latin typeface="メイリオ" panose="020B0604030504040204" pitchFamily="50" charset="-128"/>
                <a:ea typeface="メイリオ" panose="020B0604030504040204" pitchFamily="50" charset="-128"/>
              </a:rPr>
              <a:t>20</a:t>
            </a:r>
            <a:r>
              <a:rPr lang="zh-CN" altLang="en-US" sz="1600" b="1" dirty="0">
                <a:latin typeface="メイリオ" panose="020B0604030504040204" pitchFamily="50" charset="-128"/>
                <a:ea typeface="メイリオ" panose="020B0604030504040204" pitchFamily="50" charset="-128"/>
              </a:rPr>
              <a:t>号</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階</a:t>
            </a:r>
          </a:p>
        </p:txBody>
      </p:sp>
      <p:sp>
        <p:nvSpPr>
          <p:cNvPr id="4" name="テキスト ボックス 3">
            <a:extLst>
              <a:ext uri="{FF2B5EF4-FFF2-40B4-BE49-F238E27FC236}">
                <a16:creationId xmlns:a16="http://schemas.microsoft.com/office/drawing/2014/main" id="{598F947A-C018-AE22-D617-DE0C75318665}"/>
              </a:ext>
            </a:extLst>
          </p:cNvPr>
          <p:cNvSpPr txBox="1"/>
          <p:nvPr/>
        </p:nvSpPr>
        <p:spPr>
          <a:xfrm>
            <a:off x="674341" y="640587"/>
            <a:ext cx="5546264" cy="230832"/>
          </a:xfrm>
          <a:prstGeom prst="rect">
            <a:avLst/>
          </a:prstGeom>
          <a:noFill/>
        </p:spPr>
        <p:txBody>
          <a:bodyPr wrap="square" anchor="ctr">
            <a:spAutoFit/>
          </a:bodyPr>
          <a:lstStyle/>
          <a:p>
            <a:pPr algn="ctr"/>
            <a:r>
              <a:rPr lang="ja-JP" altLang="en-US" sz="900" dirty="0">
                <a:latin typeface="メイリオ" panose="020B0604030504040204" pitchFamily="50" charset="-128"/>
                <a:ea typeface="メイリオ" panose="020B0604030504040204" pitchFamily="50" charset="-128"/>
              </a:rPr>
              <a:t>（出所）大阪市フロア構成図（</a:t>
            </a:r>
            <a:r>
              <a:rPr lang="en-US" altLang="ja-JP" sz="900" dirty="0">
                <a:latin typeface="メイリオ" panose="020B0604030504040204" pitchFamily="50" charset="-128"/>
                <a:ea typeface="メイリオ" panose="020B0604030504040204" pitchFamily="50" charset="-128"/>
                <a:hlinkClick r:id="rId2"/>
              </a:rPr>
              <a:t>https://www.city.osaka.lg.jp/somu/page/0000004219.html</a:t>
            </a:r>
            <a:r>
              <a:rPr lang="ja-JP" altLang="en-US" sz="900" dirty="0">
                <a:latin typeface="メイリオ" panose="020B0604030504040204" pitchFamily="50" charset="-128"/>
                <a:ea typeface="メイリオ" panose="020B0604030504040204" pitchFamily="50" charset="-128"/>
              </a:rPr>
              <a:t>）</a:t>
            </a:r>
          </a:p>
        </p:txBody>
      </p:sp>
      <p:pic>
        <p:nvPicPr>
          <p:cNvPr id="5" name="図 4">
            <a:extLst>
              <a:ext uri="{FF2B5EF4-FFF2-40B4-BE49-F238E27FC236}">
                <a16:creationId xmlns:a16="http://schemas.microsoft.com/office/drawing/2014/main" id="{B17007BC-EF13-621B-E643-CCB6D59B6079}"/>
              </a:ext>
            </a:extLst>
          </p:cNvPr>
          <p:cNvPicPr>
            <a:picLocks noChangeAspect="1"/>
          </p:cNvPicPr>
          <p:nvPr/>
        </p:nvPicPr>
        <p:blipFill>
          <a:blip r:embed="rId3"/>
          <a:stretch>
            <a:fillRect/>
          </a:stretch>
        </p:blipFill>
        <p:spPr>
          <a:xfrm>
            <a:off x="202628" y="926414"/>
            <a:ext cx="6480000" cy="4014320"/>
          </a:xfrm>
          <a:prstGeom prst="rect">
            <a:avLst/>
          </a:prstGeom>
        </p:spPr>
      </p:pic>
      <p:sp>
        <p:nvSpPr>
          <p:cNvPr id="6" name="テキスト ボックス 5">
            <a:extLst>
              <a:ext uri="{FF2B5EF4-FFF2-40B4-BE49-F238E27FC236}">
                <a16:creationId xmlns:a16="http://schemas.microsoft.com/office/drawing/2014/main" id="{08AFF81F-6E4D-D8B3-6CCD-2895F6F3A184}"/>
              </a:ext>
            </a:extLst>
          </p:cNvPr>
          <p:cNvSpPr txBox="1"/>
          <p:nvPr/>
        </p:nvSpPr>
        <p:spPr>
          <a:xfrm>
            <a:off x="202628" y="926414"/>
            <a:ext cx="2160000" cy="720000"/>
          </a:xfrm>
          <a:prstGeom prst="rect">
            <a:avLst/>
          </a:prstGeom>
          <a:solidFill>
            <a:schemeClr val="tx1"/>
          </a:solidFill>
        </p:spPr>
        <p:txBody>
          <a:bodyPr wrap="square" rtlCol="0" anchor="ctr" anchorCtr="0">
            <a:noAutofit/>
          </a:bodyPr>
          <a:lstStyle/>
          <a:p>
            <a:pPr algn="ctr"/>
            <a:r>
              <a:rPr kumimoji="1" lang="zh-TW" altLang="en-US" sz="1400" b="1" dirty="0">
                <a:solidFill>
                  <a:schemeClr val="bg1"/>
                </a:solidFill>
                <a:latin typeface="メイリオ" panose="020B0604030504040204" pitchFamily="50" charset="-128"/>
                <a:ea typeface="メイリオ" panose="020B0604030504040204" pitchFamily="50" charset="-128"/>
              </a:rPr>
              <a:t>大阪市役所本庁舎</a:t>
            </a:r>
            <a:endParaRPr kumimoji="1" lang="en-US" altLang="zh-TW" sz="1400" b="1" dirty="0">
              <a:solidFill>
                <a:schemeClr val="bg1"/>
              </a:solidFill>
              <a:latin typeface="メイリオ" panose="020B0604030504040204" pitchFamily="50" charset="-128"/>
              <a:ea typeface="メイリオ" panose="020B0604030504040204" pitchFamily="50" charset="-128"/>
            </a:endParaRPr>
          </a:p>
          <a:p>
            <a:pPr algn="ct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a:solidFill>
                  <a:schemeClr val="bg1"/>
                </a:solidFill>
                <a:latin typeface="メイリオ" panose="020B0604030504040204" pitchFamily="50" charset="-128"/>
                <a:ea typeface="メイリオ" panose="020B0604030504040204" pitchFamily="50" charset="-128"/>
              </a:rPr>
              <a:t>階</a:t>
            </a:r>
            <a:endParaRPr kumimoji="1" lang="en-US" altLang="zh-TW" sz="14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66D359F-5C0C-E27D-630C-CBB2FF4CC39F}"/>
              </a:ext>
            </a:extLst>
          </p:cNvPr>
          <p:cNvSpPr txBox="1"/>
          <p:nvPr/>
        </p:nvSpPr>
        <p:spPr>
          <a:xfrm>
            <a:off x="171864" y="1546579"/>
            <a:ext cx="2340000" cy="972000"/>
          </a:xfrm>
          <a:prstGeom prst="wedgeRoundRectCallout">
            <a:avLst>
              <a:gd name="adj1" fmla="val 89352"/>
              <a:gd name="adj2" fmla="val -107096"/>
              <a:gd name="adj3" fmla="val 16667"/>
            </a:avLst>
          </a:prstGeom>
          <a:solidFill>
            <a:srgbClr val="FF0000"/>
          </a:solidFill>
        </p:spPr>
        <p:txBody>
          <a:bodyPr wrap="square" rtlCol="0" anchor="ctr" anchorCtr="0">
            <a:noAutofit/>
          </a:bodyPr>
          <a:lstStyle/>
          <a:p>
            <a:pPr marL="171450" indent="-171450">
              <a:buFont typeface="Wingdings" panose="05000000000000000000" pitchFamily="2" charset="2"/>
              <a:buChar char="ü"/>
            </a:pPr>
            <a:r>
              <a:rPr kumimoji="1" lang="ja-JP" altLang="en-US" sz="900" dirty="0">
                <a:solidFill>
                  <a:schemeClr val="bg1"/>
                </a:solidFill>
                <a:latin typeface="メイリオ" panose="020B0604030504040204" pitchFamily="50" charset="-128"/>
                <a:ea typeface="メイリオ" panose="020B0604030504040204" pitchFamily="50" charset="-128"/>
              </a:rPr>
              <a:t>庁舎への出入構は全て北玄関から行ってください。</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ü"/>
            </a:pPr>
            <a:r>
              <a:rPr kumimoji="1" lang="ja-JP" altLang="en-US" sz="900" dirty="0">
                <a:solidFill>
                  <a:schemeClr val="bg1"/>
                </a:solidFill>
                <a:latin typeface="メイリオ" panose="020B0604030504040204" pitchFamily="50" charset="-128"/>
                <a:ea typeface="メイリオ" panose="020B0604030504040204" pitchFamily="50" charset="-128"/>
              </a:rPr>
              <a:t>閉庁時のため、北玄関外で、北玄関ホール入庁の確認を大会スタッフにより確認をさせていただきます。</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ü"/>
            </a:pPr>
            <a:r>
              <a:rPr kumimoji="1" lang="ja-JP" altLang="en-US" sz="900" dirty="0">
                <a:solidFill>
                  <a:schemeClr val="bg1"/>
                </a:solidFill>
                <a:latin typeface="メイリオ" panose="020B0604030504040204" pitchFamily="50" charset="-128"/>
                <a:ea typeface="メイリオ" panose="020B0604030504040204" pitchFamily="50" charset="-128"/>
              </a:rPr>
              <a:t>他の出入り口は使用できません。</a:t>
            </a:r>
            <a:endParaRPr kumimoji="1" lang="en-US" altLang="zh-TW" sz="900" dirty="0">
              <a:solidFill>
                <a:schemeClr val="bg1"/>
              </a:solidFill>
              <a:latin typeface="メイリオ" panose="020B0604030504040204" pitchFamily="50" charset="-128"/>
              <a:ea typeface="メイリオ" panose="020B0604030504040204" pitchFamily="50" charset="-128"/>
            </a:endParaRPr>
          </a:p>
        </p:txBody>
      </p:sp>
      <p:cxnSp>
        <p:nvCxnSpPr>
          <p:cNvPr id="28" name="直線矢印コネクタ 27">
            <a:extLst>
              <a:ext uri="{FF2B5EF4-FFF2-40B4-BE49-F238E27FC236}">
                <a16:creationId xmlns:a16="http://schemas.microsoft.com/office/drawing/2014/main" id="{8C927CCC-F4E5-E916-C68A-8A16141A1BFF}"/>
              </a:ext>
            </a:extLst>
          </p:cNvPr>
          <p:cNvCxnSpPr>
            <a:cxnSpLocks/>
          </p:cNvCxnSpPr>
          <p:nvPr/>
        </p:nvCxnSpPr>
        <p:spPr>
          <a:xfrm flipH="1">
            <a:off x="3425971" y="1053415"/>
            <a:ext cx="0" cy="50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3392E4E-0896-4A4D-2255-A045CD5DBC1C}"/>
              </a:ext>
            </a:extLst>
          </p:cNvPr>
          <p:cNvCxnSpPr>
            <a:cxnSpLocks/>
          </p:cNvCxnSpPr>
          <p:nvPr/>
        </p:nvCxnSpPr>
        <p:spPr>
          <a:xfrm flipH="1">
            <a:off x="3432373" y="1896222"/>
            <a:ext cx="0" cy="5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FFFD5B1D-3AD5-980A-E3BC-A7F23E3C1258}"/>
              </a:ext>
            </a:extLst>
          </p:cNvPr>
          <p:cNvCxnSpPr>
            <a:cxnSpLocks/>
          </p:cNvCxnSpPr>
          <p:nvPr/>
        </p:nvCxnSpPr>
        <p:spPr>
          <a:xfrm rot="5400000" flipH="1">
            <a:off x="3262628" y="2275781"/>
            <a:ext cx="0" cy="36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9C6D8CD-1A69-021D-C3EF-2D9BDEEFB72A}"/>
              </a:ext>
            </a:extLst>
          </p:cNvPr>
          <p:cNvCxnSpPr>
            <a:cxnSpLocks/>
          </p:cNvCxnSpPr>
          <p:nvPr/>
        </p:nvCxnSpPr>
        <p:spPr>
          <a:xfrm rot="16200000">
            <a:off x="3602118" y="2275781"/>
            <a:ext cx="0" cy="36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73211B01-95FA-16B1-994A-81DC8024C606}"/>
              </a:ext>
            </a:extLst>
          </p:cNvPr>
          <p:cNvCxnSpPr>
            <a:cxnSpLocks/>
          </p:cNvCxnSpPr>
          <p:nvPr/>
        </p:nvCxnSpPr>
        <p:spPr>
          <a:xfrm rot="16200000">
            <a:off x="3602118" y="3309119"/>
            <a:ext cx="0" cy="36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213E98-D04D-940F-9504-EFC3B42F5CF3}"/>
              </a:ext>
            </a:extLst>
          </p:cNvPr>
          <p:cNvCxnSpPr>
            <a:cxnSpLocks/>
          </p:cNvCxnSpPr>
          <p:nvPr/>
        </p:nvCxnSpPr>
        <p:spPr>
          <a:xfrm flipH="1">
            <a:off x="2931629" y="1563230"/>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7D71A9C-2931-E2E7-1BA5-C3E03943CE0D}"/>
              </a:ext>
            </a:extLst>
          </p:cNvPr>
          <p:cNvCxnSpPr>
            <a:cxnSpLocks/>
          </p:cNvCxnSpPr>
          <p:nvPr/>
        </p:nvCxnSpPr>
        <p:spPr>
          <a:xfrm flipH="1">
            <a:off x="3959241" y="1563230"/>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A4941581-06F3-F349-30FC-9EECAD088416}"/>
              </a:ext>
            </a:extLst>
          </p:cNvPr>
          <p:cNvCxnSpPr>
            <a:cxnSpLocks/>
          </p:cNvCxnSpPr>
          <p:nvPr/>
        </p:nvCxnSpPr>
        <p:spPr>
          <a:xfrm flipH="1">
            <a:off x="5132696" y="2753574"/>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947B8DA6-2EB5-9119-769C-6EFA43506CCE}"/>
              </a:ext>
            </a:extLst>
          </p:cNvPr>
          <p:cNvCxnSpPr>
            <a:cxnSpLocks/>
          </p:cNvCxnSpPr>
          <p:nvPr/>
        </p:nvCxnSpPr>
        <p:spPr>
          <a:xfrm rot="16200000" flipH="1">
            <a:off x="3445650" y="3792626"/>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3D9BDB0B-4C77-FB22-90CB-08889DEAD78D}"/>
              </a:ext>
            </a:extLst>
          </p:cNvPr>
          <p:cNvSpPr/>
          <p:nvPr/>
        </p:nvSpPr>
        <p:spPr>
          <a:xfrm>
            <a:off x="3407173" y="5074020"/>
            <a:ext cx="3240000" cy="900000"/>
          </a:xfrm>
          <a:prstGeom prst="rect">
            <a:avLst/>
          </a:prstGeom>
          <a:solidFill>
            <a:schemeClr val="bg1"/>
          </a:solidFill>
          <a:ln w="381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D8EFD54A-A81F-FC59-BA3C-BCFCF2716CAB}"/>
              </a:ext>
            </a:extLst>
          </p:cNvPr>
          <p:cNvCxnSpPr>
            <a:cxnSpLocks/>
          </p:cNvCxnSpPr>
          <p:nvPr/>
        </p:nvCxnSpPr>
        <p:spPr>
          <a:xfrm rot="16200000" flipH="1">
            <a:off x="3833286" y="5445051"/>
            <a:ext cx="0" cy="54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97A00BE-7FAE-F997-9440-83704A2491AE}"/>
              </a:ext>
            </a:extLst>
          </p:cNvPr>
          <p:cNvSpPr txBox="1"/>
          <p:nvPr/>
        </p:nvSpPr>
        <p:spPr>
          <a:xfrm>
            <a:off x="4251981" y="5535050"/>
            <a:ext cx="2160000" cy="360000"/>
          </a:xfrm>
          <a:prstGeom prst="rect">
            <a:avLst/>
          </a:prstGeom>
          <a:noFill/>
        </p:spPr>
        <p:txBody>
          <a:bodyPr wrap="square" rtlCol="0" anchor="ctr" anchorCtr="0">
            <a:noAutofit/>
          </a:bodyPr>
          <a:lstStyle/>
          <a:p>
            <a:r>
              <a:rPr kumimoji="1" lang="ja-JP" altLang="en-US" sz="1400" b="1" dirty="0">
                <a:latin typeface="メイリオ" panose="020B0604030504040204" pitchFamily="50" charset="-128"/>
                <a:ea typeface="メイリオ" panose="020B0604030504040204" pitchFamily="50" charset="-128"/>
              </a:rPr>
              <a:t>立入禁止規制境界</a:t>
            </a:r>
            <a:endParaRPr kumimoji="1" lang="en-US" altLang="zh-TW" sz="1400" b="1"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633519EF-54C1-09AE-0172-CE91B5CF6C93}"/>
              </a:ext>
            </a:extLst>
          </p:cNvPr>
          <p:cNvSpPr txBox="1"/>
          <p:nvPr/>
        </p:nvSpPr>
        <p:spPr>
          <a:xfrm>
            <a:off x="4251981" y="5162416"/>
            <a:ext cx="2160000" cy="360000"/>
          </a:xfrm>
          <a:prstGeom prst="rect">
            <a:avLst/>
          </a:prstGeom>
          <a:noFill/>
        </p:spPr>
        <p:txBody>
          <a:bodyPr wrap="square" rtlCol="0" anchor="ctr" anchorCtr="0">
            <a:noAutofit/>
          </a:bodyPr>
          <a:lstStyle/>
          <a:p>
            <a:r>
              <a:rPr kumimoji="1" lang="ja-JP" altLang="en-US" sz="1400" b="1" dirty="0">
                <a:latin typeface="メイリオ" panose="020B0604030504040204" pitchFamily="50" charset="-128"/>
                <a:ea typeface="メイリオ" panose="020B0604030504040204" pitchFamily="50" charset="-128"/>
              </a:rPr>
              <a:t>入構動線</a:t>
            </a:r>
            <a:endParaRPr kumimoji="1" lang="en-US" altLang="zh-TW" sz="1400" b="1" dirty="0">
              <a:latin typeface="メイリオ" panose="020B0604030504040204" pitchFamily="50" charset="-128"/>
              <a:ea typeface="メイリオ" panose="020B0604030504040204" pitchFamily="50" charset="-128"/>
            </a:endParaRPr>
          </a:p>
        </p:txBody>
      </p:sp>
      <p:cxnSp>
        <p:nvCxnSpPr>
          <p:cNvPr id="43" name="直線矢印コネクタ 42">
            <a:extLst>
              <a:ext uri="{FF2B5EF4-FFF2-40B4-BE49-F238E27FC236}">
                <a16:creationId xmlns:a16="http://schemas.microsoft.com/office/drawing/2014/main" id="{0EB75253-FD65-CB9D-A979-38D52F3EBD44}"/>
              </a:ext>
            </a:extLst>
          </p:cNvPr>
          <p:cNvCxnSpPr>
            <a:cxnSpLocks/>
          </p:cNvCxnSpPr>
          <p:nvPr/>
        </p:nvCxnSpPr>
        <p:spPr>
          <a:xfrm rot="16200000" flipH="1">
            <a:off x="3833286" y="5072417"/>
            <a:ext cx="0" cy="5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AAEF825A-9CFE-C180-9F63-FEF4F8D8D1F9}"/>
              </a:ext>
            </a:extLst>
          </p:cNvPr>
          <p:cNvSpPr txBox="1"/>
          <p:nvPr/>
        </p:nvSpPr>
        <p:spPr>
          <a:xfrm>
            <a:off x="378827" y="6214830"/>
            <a:ext cx="6120000" cy="3060000"/>
          </a:xfrm>
          <a:prstGeom prst="rect">
            <a:avLst/>
          </a:prstGeom>
          <a:noFill/>
        </p:spPr>
        <p:txBody>
          <a:bodyPr wrap="square" rtlCol="0" anchor="t">
            <a:noAutofit/>
          </a:bodyPr>
          <a:lstStyle/>
          <a:p>
            <a:pPr marL="171450" indent="-171450">
              <a:lnSpc>
                <a:spcPts val="2400"/>
              </a:lnSpc>
              <a:buFont typeface="Wingdings" panose="05000000000000000000" pitchFamily="2" charset="2"/>
              <a:buChar char="l"/>
            </a:pPr>
            <a:r>
              <a:rPr kumimoji="1" lang="zh-TW" altLang="en-US" sz="1100" dirty="0">
                <a:latin typeface="メイリオ" panose="020B0604030504040204" pitchFamily="50" charset="-128"/>
                <a:ea typeface="メイリオ" panose="020B0604030504040204" pitchFamily="50" charset="-128"/>
              </a:rPr>
              <a:t>大阪市役所本庁舎</a:t>
            </a:r>
            <a:r>
              <a:rPr kumimoji="1" lang="ja-JP" altLang="en-US" sz="1100" dirty="0">
                <a:latin typeface="メイリオ" panose="020B0604030504040204" pitchFamily="50" charset="-128"/>
                <a:ea typeface="メイリオ" panose="020B0604030504040204" pitchFamily="50" charset="-128"/>
              </a:rPr>
              <a:t>内への入出構は、全て北玄関から行ってください。</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zh-TW" altLang="en-US" sz="1100" dirty="0">
                <a:latin typeface="メイリオ" panose="020B0604030504040204" pitchFamily="50" charset="-128"/>
                <a:ea typeface="メイリオ" panose="020B0604030504040204" pitchFamily="50" charset="-128"/>
              </a:rPr>
              <a:t>大阪市役所本庁舎</a:t>
            </a:r>
            <a:r>
              <a:rPr kumimoji="1" lang="ja-JP" altLang="en-US" sz="1100" dirty="0">
                <a:latin typeface="メイリオ" panose="020B0604030504040204" pitchFamily="50" charset="-128"/>
                <a:ea typeface="メイリオ" panose="020B0604030504040204" pitchFamily="50" charset="-128"/>
              </a:rPr>
              <a:t>内への入出構は、最初に「報道受付（北玄関ホール内）」で、受付を済ませ、各社（各者）の識別票と、主催者がお渡しするプレス証（首かけ）を携帯してください。</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b="1" u="sng" dirty="0">
                <a:latin typeface="メイリオ" panose="020B0604030504040204" pitchFamily="50" charset="-128"/>
                <a:ea typeface="メイリオ" panose="020B0604030504040204" pitchFamily="50" charset="-128"/>
              </a:rPr>
              <a:t>事前申請のない当日の受付はお断りします。</a:t>
            </a:r>
            <a:endParaRPr kumimoji="1" lang="en-US" altLang="ja-JP" sz="1100" b="1" u="sng"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大会の取材中、プレス証は必ず見えるよう携帯してください。</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庁舎内の移動や部屋への入退室は、</a:t>
            </a:r>
            <a:r>
              <a:rPr kumimoji="1" lang="en-US" altLang="ja-JP" sz="1100" dirty="0">
                <a:latin typeface="メイリオ" panose="020B0604030504040204" pitchFamily="50" charset="-128"/>
                <a:ea typeface="メイリオ" panose="020B0604030504040204" pitchFamily="50" charset="-128"/>
              </a:rPr>
              <a:t>1F</a:t>
            </a:r>
            <a:r>
              <a:rPr kumimoji="1" lang="ja-JP" altLang="en-US" sz="1100" dirty="0">
                <a:latin typeface="メイリオ" panose="020B0604030504040204" pitchFamily="50" charset="-128"/>
                <a:ea typeface="メイリオ" panose="020B0604030504040204" pitchFamily="50" charset="-128"/>
              </a:rPr>
              <a:t>ならびに地下</a:t>
            </a:r>
            <a:r>
              <a:rPr kumimoji="1" lang="en-US" altLang="ja-JP" sz="1100" dirty="0">
                <a:latin typeface="メイリオ" panose="020B0604030504040204" pitchFamily="50" charset="-128"/>
                <a:ea typeface="メイリオ" panose="020B0604030504040204" pitchFamily="50" charset="-128"/>
              </a:rPr>
              <a:t>1F</a:t>
            </a:r>
            <a:r>
              <a:rPr kumimoji="1" lang="ja-JP" altLang="en-US" sz="1100" dirty="0">
                <a:latin typeface="メイリオ" panose="020B0604030504040204" pitchFamily="50" charset="-128"/>
                <a:ea typeface="メイリオ" panose="020B0604030504040204" pitchFamily="50" charset="-128"/>
              </a:rPr>
              <a:t>の指定部分に限ります。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地下</a:t>
            </a:r>
            <a:r>
              <a:rPr kumimoji="1" lang="en-US" altLang="ja-JP" sz="1100" dirty="0">
                <a:latin typeface="メイリオ" panose="020B0604030504040204" pitchFamily="50" charset="-128"/>
                <a:ea typeface="メイリオ" panose="020B0604030504040204" pitchFamily="50" charset="-128"/>
              </a:rPr>
              <a:t>1F</a:t>
            </a:r>
            <a:r>
              <a:rPr kumimoji="1" lang="ja-JP" altLang="en-US" sz="1100" dirty="0">
                <a:latin typeface="メイリオ" panose="020B0604030504040204" pitchFamily="50" charset="-128"/>
                <a:ea typeface="メイリオ" panose="020B0604030504040204" pitchFamily="50" charset="-128"/>
              </a:rPr>
              <a:t>には、庁舎中央「エレベーターホール」周囲の</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ヶ所の階段を使用してください。</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エレベータの使用ならびに地下や上階への移動はできません。</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上図の「立入禁止規制境界」へ越した庁舎内の移動を禁止します。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ts val="24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自身のゴミは、必ず持ち帰るようにしてください。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2" name="日付プレースホルダー 4">
            <a:extLst>
              <a:ext uri="{FF2B5EF4-FFF2-40B4-BE49-F238E27FC236}">
                <a16:creationId xmlns:a16="http://schemas.microsoft.com/office/drawing/2014/main" id="{809D80F6-4230-4A23-76B8-7209D8D07622}"/>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7" name="フッター プレースホルダー 5">
            <a:extLst>
              <a:ext uri="{FF2B5EF4-FFF2-40B4-BE49-F238E27FC236}">
                <a16:creationId xmlns:a16="http://schemas.microsoft.com/office/drawing/2014/main" id="{FEF37AAB-1012-297E-18CD-368813B5CB3E}"/>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8" name="スライド番号プレースホルダー 6">
            <a:extLst>
              <a:ext uri="{FF2B5EF4-FFF2-40B4-BE49-F238E27FC236}">
                <a16:creationId xmlns:a16="http://schemas.microsoft.com/office/drawing/2014/main" id="{ABB23492-DF6E-CF17-42AC-01F22BF24196}"/>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6</a:t>
            </a:fld>
            <a:endParaRPr lang="ja-JP" altLang="en-US" sz="800"/>
          </a:p>
        </p:txBody>
      </p:sp>
      <p:cxnSp>
        <p:nvCxnSpPr>
          <p:cNvPr id="10" name="直線矢印コネクタ 9">
            <a:extLst>
              <a:ext uri="{FF2B5EF4-FFF2-40B4-BE49-F238E27FC236}">
                <a16:creationId xmlns:a16="http://schemas.microsoft.com/office/drawing/2014/main" id="{39B38583-439E-0BB1-232A-8E7C3C01786E}"/>
              </a:ext>
            </a:extLst>
          </p:cNvPr>
          <p:cNvCxnSpPr>
            <a:cxnSpLocks/>
          </p:cNvCxnSpPr>
          <p:nvPr/>
        </p:nvCxnSpPr>
        <p:spPr>
          <a:xfrm rot="5400000" flipH="1">
            <a:off x="3425971" y="643685"/>
            <a:ext cx="0" cy="72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27495D0-4CEC-C4C7-C723-066FC6972DBA}"/>
              </a:ext>
            </a:extLst>
          </p:cNvPr>
          <p:cNvCxnSpPr>
            <a:cxnSpLocks/>
          </p:cNvCxnSpPr>
          <p:nvPr/>
        </p:nvCxnSpPr>
        <p:spPr>
          <a:xfrm flipH="1">
            <a:off x="3625627" y="2753574"/>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D367BF0-5528-DE40-4766-4879CF8F177A}"/>
              </a:ext>
            </a:extLst>
          </p:cNvPr>
          <p:cNvSpPr txBox="1"/>
          <p:nvPr/>
        </p:nvSpPr>
        <p:spPr>
          <a:xfrm>
            <a:off x="4190210" y="1130605"/>
            <a:ext cx="2520000" cy="360000"/>
          </a:xfrm>
          <a:prstGeom prst="wedgeRoundRectCallout">
            <a:avLst>
              <a:gd name="adj1" fmla="val -69962"/>
              <a:gd name="adj2" fmla="val 124345"/>
              <a:gd name="adj3" fmla="val 16667"/>
            </a:avLst>
          </a:prstGeom>
          <a:solidFill>
            <a:srgbClr val="002060"/>
          </a:solidFill>
        </p:spPr>
        <p:txBody>
          <a:bodyPr wrap="square" rtlCol="0" anchor="ctr" anchorCtr="0">
            <a:noAutofit/>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報道受付：北玄関ホール</a:t>
            </a:r>
            <a:endParaRPr kumimoji="1" lang="en-US" altLang="zh-TW" sz="11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60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B9165BD-18F9-9918-6F7B-9FD4FF063210}"/>
              </a:ext>
            </a:extLst>
          </p:cNvPr>
          <p:cNvPicPr>
            <a:picLocks noChangeAspect="1"/>
          </p:cNvPicPr>
          <p:nvPr/>
        </p:nvPicPr>
        <p:blipFill>
          <a:blip r:embed="rId2"/>
          <a:stretch>
            <a:fillRect/>
          </a:stretch>
        </p:blipFill>
        <p:spPr>
          <a:xfrm>
            <a:off x="202063" y="929631"/>
            <a:ext cx="6480000" cy="3944910"/>
          </a:xfrm>
          <a:prstGeom prst="rect">
            <a:avLst/>
          </a:prstGeom>
        </p:spPr>
      </p:pic>
      <p:sp>
        <p:nvSpPr>
          <p:cNvPr id="15" name="テキスト ボックス 14">
            <a:extLst>
              <a:ext uri="{FF2B5EF4-FFF2-40B4-BE49-F238E27FC236}">
                <a16:creationId xmlns:a16="http://schemas.microsoft.com/office/drawing/2014/main" id="{78242A35-3C38-BC02-7359-8FED81516DCB}"/>
              </a:ext>
            </a:extLst>
          </p:cNvPr>
          <p:cNvSpPr txBox="1"/>
          <p:nvPr/>
        </p:nvSpPr>
        <p:spPr>
          <a:xfrm>
            <a:off x="2111469" y="1829109"/>
            <a:ext cx="288000" cy="288000"/>
          </a:xfrm>
          <a:prstGeom prst="rect">
            <a:avLst/>
          </a:prstGeom>
          <a:solidFill>
            <a:schemeClr val="accent2">
              <a:lumMod val="20000"/>
              <a:lumOff val="80000"/>
            </a:schemeClr>
          </a:solidFill>
        </p:spPr>
        <p:txBody>
          <a:bodyPr wrap="square" rtlCol="0" anchor="ctr" anchorCtr="0">
            <a:noAutofit/>
          </a:bodyPr>
          <a:lstStyle/>
          <a:p>
            <a:pPr algn="ctr"/>
            <a:r>
              <a:rPr kumimoji="1" lang="ja-JP" altLang="en-US" sz="1200" dirty="0">
                <a:solidFill>
                  <a:srgbClr val="C00000"/>
                </a:solidFill>
                <a:latin typeface="メイリオ" panose="020B0604030504040204" pitchFamily="50" charset="-128"/>
                <a:ea typeface="メイリオ" panose="020B0604030504040204" pitchFamily="50" charset="-128"/>
              </a:rPr>
              <a:t>②</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A8484958-5A20-2AA5-DE75-73B3C1B76F1F}"/>
              </a:ext>
            </a:extLst>
          </p:cNvPr>
          <p:cNvSpPr txBox="1"/>
          <p:nvPr/>
        </p:nvSpPr>
        <p:spPr>
          <a:xfrm>
            <a:off x="1823469" y="1829109"/>
            <a:ext cx="288000" cy="288000"/>
          </a:xfrm>
          <a:prstGeom prst="rect">
            <a:avLst/>
          </a:prstGeom>
          <a:solidFill>
            <a:schemeClr val="accent2">
              <a:lumMod val="20000"/>
              <a:lumOff val="80000"/>
            </a:schemeClr>
          </a:solidFill>
        </p:spPr>
        <p:txBody>
          <a:bodyPr wrap="square" rtlCol="0" anchor="ctr" anchorCtr="0">
            <a:noAutofit/>
          </a:bodyPr>
          <a:lstStyle/>
          <a:p>
            <a:pPr algn="ctr"/>
            <a:r>
              <a:rPr kumimoji="1" lang="ja-JP" altLang="en-US" sz="1200" dirty="0">
                <a:solidFill>
                  <a:srgbClr val="C00000"/>
                </a:solidFill>
                <a:latin typeface="メイリオ" panose="020B0604030504040204" pitchFamily="50" charset="-128"/>
                <a:ea typeface="メイリオ" panose="020B0604030504040204" pitchFamily="50" charset="-128"/>
              </a:rPr>
              <a:t>④</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215D197-F838-1EB7-1F31-2FADC457AE12}"/>
              </a:ext>
            </a:extLst>
          </p:cNvPr>
          <p:cNvSpPr txBox="1"/>
          <p:nvPr/>
        </p:nvSpPr>
        <p:spPr>
          <a:xfrm>
            <a:off x="1535469" y="1829109"/>
            <a:ext cx="288000" cy="288000"/>
          </a:xfrm>
          <a:prstGeom prst="rect">
            <a:avLst/>
          </a:prstGeom>
          <a:solidFill>
            <a:schemeClr val="accent2">
              <a:lumMod val="20000"/>
              <a:lumOff val="80000"/>
            </a:schemeClr>
          </a:solidFill>
        </p:spPr>
        <p:txBody>
          <a:bodyPr wrap="square" rtlCol="0" anchor="ctr" anchorCtr="0">
            <a:noAutofit/>
          </a:bodyPr>
          <a:lstStyle/>
          <a:p>
            <a:pPr algn="ctr"/>
            <a:r>
              <a:rPr kumimoji="1" lang="ja-JP" altLang="en-US" sz="1200" dirty="0">
                <a:solidFill>
                  <a:srgbClr val="C00000"/>
                </a:solidFill>
                <a:latin typeface="メイリオ" panose="020B0604030504040204" pitchFamily="50" charset="-128"/>
                <a:ea typeface="メイリオ" panose="020B0604030504040204" pitchFamily="50" charset="-128"/>
              </a:rPr>
              <a:t>⑥</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D6AB7B48-6A16-B00E-77CC-148C8DAFC494}"/>
              </a:ext>
            </a:extLst>
          </p:cNvPr>
          <p:cNvSpPr txBox="1"/>
          <p:nvPr/>
        </p:nvSpPr>
        <p:spPr>
          <a:xfrm>
            <a:off x="2276932" y="2987354"/>
            <a:ext cx="288000" cy="288000"/>
          </a:xfrm>
          <a:prstGeom prst="rect">
            <a:avLst/>
          </a:prstGeom>
          <a:solidFill>
            <a:schemeClr val="accent2">
              <a:lumMod val="20000"/>
              <a:lumOff val="80000"/>
            </a:schemeClr>
          </a:solidFill>
        </p:spPr>
        <p:txBody>
          <a:bodyPr wrap="square" rtlCol="0" anchor="ctr" anchorCtr="0">
            <a:noAutofit/>
          </a:bodyPr>
          <a:lstStyle/>
          <a:p>
            <a:pPr algn="ctr"/>
            <a:r>
              <a:rPr kumimoji="1" lang="ja-JP" altLang="en-US" sz="1200" dirty="0">
                <a:solidFill>
                  <a:srgbClr val="C00000"/>
                </a:solidFill>
                <a:latin typeface="メイリオ" panose="020B0604030504040204" pitchFamily="50" charset="-128"/>
                <a:ea typeface="メイリオ" panose="020B0604030504040204" pitchFamily="50" charset="-128"/>
              </a:rPr>
              <a:t>③</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2CA8963-9ABE-9636-9934-D2CDCCD03218}"/>
              </a:ext>
            </a:extLst>
          </p:cNvPr>
          <p:cNvSpPr txBox="1"/>
          <p:nvPr/>
        </p:nvSpPr>
        <p:spPr>
          <a:xfrm>
            <a:off x="1988932" y="2987354"/>
            <a:ext cx="288000" cy="288000"/>
          </a:xfrm>
          <a:prstGeom prst="rect">
            <a:avLst/>
          </a:prstGeom>
          <a:solidFill>
            <a:schemeClr val="accent2">
              <a:lumMod val="20000"/>
              <a:lumOff val="80000"/>
            </a:schemeClr>
          </a:solidFill>
        </p:spPr>
        <p:txBody>
          <a:bodyPr wrap="square" rtlCol="0" anchor="ctr" anchorCtr="0">
            <a:noAutofit/>
          </a:bodyPr>
          <a:lstStyle/>
          <a:p>
            <a:pPr algn="ctr"/>
            <a:r>
              <a:rPr kumimoji="1" lang="ja-JP" altLang="en-US" sz="1200" dirty="0">
                <a:solidFill>
                  <a:srgbClr val="C00000"/>
                </a:solidFill>
                <a:latin typeface="メイリオ" panose="020B0604030504040204" pitchFamily="50" charset="-128"/>
                <a:ea typeface="メイリオ" panose="020B0604030504040204" pitchFamily="50" charset="-128"/>
              </a:rPr>
              <a:t>⑤</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011371DC-4537-BAE9-1A73-446676A58602}"/>
              </a:ext>
            </a:extLst>
          </p:cNvPr>
          <p:cNvSpPr txBox="1"/>
          <p:nvPr/>
        </p:nvSpPr>
        <p:spPr>
          <a:xfrm>
            <a:off x="1700932" y="2987354"/>
            <a:ext cx="288000" cy="288000"/>
          </a:xfrm>
          <a:prstGeom prst="rect">
            <a:avLst/>
          </a:prstGeom>
          <a:solidFill>
            <a:schemeClr val="accent2">
              <a:lumMod val="20000"/>
              <a:lumOff val="80000"/>
            </a:schemeClr>
          </a:solidFill>
        </p:spPr>
        <p:txBody>
          <a:bodyPr wrap="square" rtlCol="0" anchor="ctr" anchorCtr="0">
            <a:noAutofit/>
          </a:bodyPr>
          <a:lstStyle/>
          <a:p>
            <a:pPr algn="ctr"/>
            <a:r>
              <a:rPr kumimoji="1" lang="ja-JP" altLang="en-US" sz="1200" dirty="0">
                <a:solidFill>
                  <a:srgbClr val="C00000"/>
                </a:solidFill>
                <a:latin typeface="メイリオ" panose="020B0604030504040204" pitchFamily="50" charset="-128"/>
                <a:ea typeface="メイリオ" panose="020B0604030504040204" pitchFamily="50" charset="-128"/>
              </a:rPr>
              <a:t>⑦</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91BE042B-A583-3387-4FCE-23BFACBADEA5}"/>
              </a:ext>
            </a:extLst>
          </p:cNvPr>
          <p:cNvSpPr txBox="1"/>
          <p:nvPr/>
        </p:nvSpPr>
        <p:spPr>
          <a:xfrm>
            <a:off x="198412"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大阪市役所本庁舎（</a:t>
            </a:r>
            <a:r>
              <a:rPr lang="zh-CN" altLang="en-US" sz="1600" b="1" dirty="0">
                <a:latin typeface="メイリオ" panose="020B0604030504040204" pitchFamily="50" charset="-128"/>
                <a:ea typeface="メイリオ" panose="020B0604030504040204" pitchFamily="50" charset="-128"/>
              </a:rPr>
              <a:t>大阪市北区中之島</a:t>
            </a:r>
            <a:r>
              <a:rPr lang="en-US" altLang="zh-CN" sz="1600" b="1" dirty="0">
                <a:latin typeface="メイリオ" panose="020B0604030504040204" pitchFamily="50" charset="-128"/>
                <a:ea typeface="メイリオ" panose="020B0604030504040204" pitchFamily="50" charset="-128"/>
              </a:rPr>
              <a:t>1</a:t>
            </a:r>
            <a:r>
              <a:rPr lang="zh-CN" altLang="en-US" sz="1600" b="1" dirty="0">
                <a:latin typeface="メイリオ" panose="020B0604030504040204" pitchFamily="50" charset="-128"/>
                <a:ea typeface="メイリオ" panose="020B0604030504040204" pitchFamily="50" charset="-128"/>
              </a:rPr>
              <a:t>丁目</a:t>
            </a:r>
            <a:r>
              <a:rPr lang="en-US" altLang="zh-CN" sz="1600" b="1" dirty="0">
                <a:latin typeface="メイリオ" panose="020B0604030504040204" pitchFamily="50" charset="-128"/>
                <a:ea typeface="メイリオ" panose="020B0604030504040204" pitchFamily="50" charset="-128"/>
              </a:rPr>
              <a:t>3</a:t>
            </a:r>
            <a:r>
              <a:rPr lang="zh-CN" altLang="en-US" sz="1600" b="1" dirty="0">
                <a:latin typeface="メイリオ" panose="020B0604030504040204" pitchFamily="50" charset="-128"/>
                <a:ea typeface="メイリオ" panose="020B0604030504040204" pitchFamily="50" charset="-128"/>
              </a:rPr>
              <a:t>番</a:t>
            </a:r>
            <a:r>
              <a:rPr lang="en-US" altLang="zh-CN" sz="1600" b="1" dirty="0">
                <a:latin typeface="メイリオ" panose="020B0604030504040204" pitchFamily="50" charset="-128"/>
                <a:ea typeface="メイリオ" panose="020B0604030504040204" pitchFamily="50" charset="-128"/>
              </a:rPr>
              <a:t>20</a:t>
            </a:r>
            <a:r>
              <a:rPr lang="zh-CN" altLang="en-US" sz="1600" b="1" dirty="0">
                <a:latin typeface="メイリオ" panose="020B0604030504040204" pitchFamily="50" charset="-128"/>
                <a:ea typeface="メイリオ" panose="020B0604030504040204" pitchFamily="50" charset="-128"/>
              </a:rPr>
              <a:t>号</a:t>
            </a:r>
            <a:r>
              <a:rPr lang="ja-JP" altLang="en-US" sz="1600" b="1" dirty="0">
                <a:latin typeface="メイリオ" panose="020B0604030504040204" pitchFamily="50" charset="-128"/>
                <a:ea typeface="メイリオ" panose="020B0604030504040204" pitchFamily="50" charset="-128"/>
              </a:rPr>
              <a:t>）：地下</a:t>
            </a: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階</a:t>
            </a:r>
          </a:p>
        </p:txBody>
      </p:sp>
      <p:sp>
        <p:nvSpPr>
          <p:cNvPr id="4" name="テキスト ボックス 3">
            <a:extLst>
              <a:ext uri="{FF2B5EF4-FFF2-40B4-BE49-F238E27FC236}">
                <a16:creationId xmlns:a16="http://schemas.microsoft.com/office/drawing/2014/main" id="{598F947A-C018-AE22-D617-DE0C75318665}"/>
              </a:ext>
            </a:extLst>
          </p:cNvPr>
          <p:cNvSpPr txBox="1"/>
          <p:nvPr/>
        </p:nvSpPr>
        <p:spPr>
          <a:xfrm>
            <a:off x="674341" y="640587"/>
            <a:ext cx="5546264" cy="230832"/>
          </a:xfrm>
          <a:prstGeom prst="rect">
            <a:avLst/>
          </a:prstGeom>
          <a:noFill/>
        </p:spPr>
        <p:txBody>
          <a:bodyPr wrap="square" anchor="ctr">
            <a:spAutoFit/>
          </a:bodyPr>
          <a:lstStyle/>
          <a:p>
            <a:pPr algn="ctr"/>
            <a:r>
              <a:rPr lang="ja-JP" altLang="en-US" sz="900" dirty="0">
                <a:latin typeface="メイリオ" panose="020B0604030504040204" pitchFamily="50" charset="-128"/>
                <a:ea typeface="メイリオ" panose="020B0604030504040204" pitchFamily="50" charset="-128"/>
              </a:rPr>
              <a:t>（出所）大阪市フロア構成図（</a:t>
            </a:r>
            <a:r>
              <a:rPr lang="en-US" altLang="ja-JP" sz="900" dirty="0">
                <a:latin typeface="メイリオ" panose="020B0604030504040204" pitchFamily="50" charset="-128"/>
                <a:ea typeface="メイリオ" panose="020B0604030504040204" pitchFamily="50" charset="-128"/>
                <a:hlinkClick r:id="rId3"/>
              </a:rPr>
              <a:t>https://www.city.osaka.lg.jp/somu/page/0000004219.html</a:t>
            </a:r>
            <a:r>
              <a:rPr lang="ja-JP" altLang="en-US" sz="900" dirty="0">
                <a:latin typeface="メイリオ" panose="020B0604030504040204" pitchFamily="50" charset="-128"/>
                <a:ea typeface="メイリオ" panose="020B0604030504040204" pitchFamily="50" charset="-128"/>
              </a:rPr>
              <a:t>）</a:t>
            </a:r>
          </a:p>
        </p:txBody>
      </p:sp>
      <p:sp>
        <p:nvSpPr>
          <p:cNvPr id="8" name="テキスト ボックス 7">
            <a:extLst>
              <a:ext uri="{FF2B5EF4-FFF2-40B4-BE49-F238E27FC236}">
                <a16:creationId xmlns:a16="http://schemas.microsoft.com/office/drawing/2014/main" id="{FE545FCA-7FEA-7F60-5D93-81A3D09CA21C}"/>
              </a:ext>
            </a:extLst>
          </p:cNvPr>
          <p:cNvSpPr txBox="1"/>
          <p:nvPr/>
        </p:nvSpPr>
        <p:spPr>
          <a:xfrm>
            <a:off x="202063" y="929631"/>
            <a:ext cx="2160000" cy="720000"/>
          </a:xfrm>
          <a:prstGeom prst="rect">
            <a:avLst/>
          </a:prstGeom>
          <a:solidFill>
            <a:schemeClr val="tx1"/>
          </a:solidFill>
        </p:spPr>
        <p:txBody>
          <a:bodyPr wrap="square" rtlCol="0" anchor="ctr" anchorCtr="0">
            <a:noAutofit/>
          </a:bodyPr>
          <a:lstStyle/>
          <a:p>
            <a:pPr algn="ctr"/>
            <a:r>
              <a:rPr kumimoji="1" lang="zh-TW" altLang="en-US" sz="1400" b="1" dirty="0">
                <a:solidFill>
                  <a:schemeClr val="bg1"/>
                </a:solidFill>
                <a:latin typeface="メイリオ" panose="020B0604030504040204" pitchFamily="50" charset="-128"/>
                <a:ea typeface="メイリオ" panose="020B0604030504040204" pitchFamily="50" charset="-128"/>
              </a:rPr>
              <a:t>大阪市役所本庁舎</a:t>
            </a:r>
            <a:endParaRPr kumimoji="1" lang="en-US" altLang="zh-TW" sz="14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400" b="1" dirty="0">
                <a:solidFill>
                  <a:schemeClr val="bg1"/>
                </a:solidFill>
                <a:latin typeface="メイリオ" panose="020B0604030504040204" pitchFamily="50" charset="-128"/>
                <a:ea typeface="メイリオ" panose="020B0604030504040204" pitchFamily="50" charset="-128"/>
              </a:rPr>
              <a:t>地下</a:t>
            </a: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a:solidFill>
                  <a:schemeClr val="bg1"/>
                </a:solidFill>
                <a:latin typeface="メイリオ" panose="020B0604030504040204" pitchFamily="50" charset="-128"/>
                <a:ea typeface="メイリオ" panose="020B0604030504040204" pitchFamily="50" charset="-128"/>
              </a:rPr>
              <a:t>階</a:t>
            </a:r>
            <a:endParaRPr kumimoji="1" lang="en-US" altLang="zh-TW" sz="1400" b="1" dirty="0">
              <a:solidFill>
                <a:schemeClr val="bg1"/>
              </a:solidFill>
              <a:latin typeface="メイリオ" panose="020B0604030504040204" pitchFamily="50" charset="-128"/>
              <a:ea typeface="メイリオ" panose="020B0604030504040204" pitchFamily="50" charset="-128"/>
            </a:endParaRPr>
          </a:p>
        </p:txBody>
      </p:sp>
      <p:cxnSp>
        <p:nvCxnSpPr>
          <p:cNvPr id="2" name="直線矢印コネクタ 1">
            <a:extLst>
              <a:ext uri="{FF2B5EF4-FFF2-40B4-BE49-F238E27FC236}">
                <a16:creationId xmlns:a16="http://schemas.microsoft.com/office/drawing/2014/main" id="{3348249C-35D3-4FCF-F8B9-C7AD2CDA64F7}"/>
              </a:ext>
            </a:extLst>
          </p:cNvPr>
          <p:cNvCxnSpPr>
            <a:cxnSpLocks/>
          </p:cNvCxnSpPr>
          <p:nvPr/>
        </p:nvCxnSpPr>
        <p:spPr>
          <a:xfrm rot="5400000" flipH="1">
            <a:off x="3107315" y="2094341"/>
            <a:ext cx="0" cy="5400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C26431F6-F240-15A4-6200-180E3507B4AB}"/>
              </a:ext>
            </a:extLst>
          </p:cNvPr>
          <p:cNvCxnSpPr>
            <a:cxnSpLocks/>
          </p:cNvCxnSpPr>
          <p:nvPr/>
        </p:nvCxnSpPr>
        <p:spPr>
          <a:xfrm rot="5400000" flipH="1">
            <a:off x="3756107" y="2094341"/>
            <a:ext cx="0" cy="5400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47C35554-52A3-3FEA-25AC-21686B5EB256}"/>
              </a:ext>
            </a:extLst>
          </p:cNvPr>
          <p:cNvCxnSpPr>
            <a:cxnSpLocks/>
          </p:cNvCxnSpPr>
          <p:nvPr/>
        </p:nvCxnSpPr>
        <p:spPr>
          <a:xfrm rot="5400000" flipH="1">
            <a:off x="3756107" y="3121952"/>
            <a:ext cx="0" cy="5400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1D478D26-92E7-8E73-BE1B-015B1908E67F}"/>
              </a:ext>
            </a:extLst>
          </p:cNvPr>
          <p:cNvSpPr/>
          <p:nvPr/>
        </p:nvSpPr>
        <p:spPr>
          <a:xfrm>
            <a:off x="3407173" y="5074020"/>
            <a:ext cx="3240000" cy="900000"/>
          </a:xfrm>
          <a:prstGeom prst="rect">
            <a:avLst/>
          </a:prstGeom>
          <a:solidFill>
            <a:schemeClr val="bg1"/>
          </a:solidFill>
          <a:ln w="381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EEC2DA5D-86B8-4005-15BE-522DFE2991A0}"/>
              </a:ext>
            </a:extLst>
          </p:cNvPr>
          <p:cNvCxnSpPr>
            <a:cxnSpLocks/>
          </p:cNvCxnSpPr>
          <p:nvPr/>
        </p:nvCxnSpPr>
        <p:spPr>
          <a:xfrm rot="16200000" flipH="1">
            <a:off x="3833286" y="5445051"/>
            <a:ext cx="0" cy="54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6413141-D71D-0C8F-DD6A-CA4F5B444E08}"/>
              </a:ext>
            </a:extLst>
          </p:cNvPr>
          <p:cNvSpPr txBox="1"/>
          <p:nvPr/>
        </p:nvSpPr>
        <p:spPr>
          <a:xfrm>
            <a:off x="4251981" y="5535050"/>
            <a:ext cx="2160000" cy="360000"/>
          </a:xfrm>
          <a:prstGeom prst="rect">
            <a:avLst/>
          </a:prstGeom>
          <a:noFill/>
        </p:spPr>
        <p:txBody>
          <a:bodyPr wrap="square" rtlCol="0" anchor="ctr" anchorCtr="0">
            <a:noAutofit/>
          </a:bodyPr>
          <a:lstStyle/>
          <a:p>
            <a:r>
              <a:rPr kumimoji="1" lang="ja-JP" altLang="en-US" sz="1400" b="1" dirty="0">
                <a:latin typeface="メイリオ" panose="020B0604030504040204" pitchFamily="50" charset="-128"/>
                <a:ea typeface="メイリオ" panose="020B0604030504040204" pitchFamily="50" charset="-128"/>
              </a:rPr>
              <a:t>立入禁止規制境界</a:t>
            </a:r>
            <a:endParaRPr kumimoji="1" lang="en-US" altLang="zh-TW" sz="1400" b="1"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CAB245CD-5946-1D75-D403-9E0AC996757B}"/>
              </a:ext>
            </a:extLst>
          </p:cNvPr>
          <p:cNvSpPr txBox="1"/>
          <p:nvPr/>
        </p:nvSpPr>
        <p:spPr>
          <a:xfrm>
            <a:off x="4251981" y="5162416"/>
            <a:ext cx="2160000" cy="360000"/>
          </a:xfrm>
          <a:prstGeom prst="rect">
            <a:avLst/>
          </a:prstGeom>
          <a:noFill/>
        </p:spPr>
        <p:txBody>
          <a:bodyPr wrap="square" rtlCol="0" anchor="ctr" anchorCtr="0">
            <a:noAutofit/>
          </a:bodyPr>
          <a:lstStyle/>
          <a:p>
            <a:r>
              <a:rPr kumimoji="1" lang="ja-JP" altLang="en-US" sz="1400" b="1" dirty="0">
                <a:latin typeface="メイリオ" panose="020B0604030504040204" pitchFamily="50" charset="-128"/>
                <a:ea typeface="メイリオ" panose="020B0604030504040204" pitchFamily="50" charset="-128"/>
              </a:rPr>
              <a:t>入構動線</a:t>
            </a:r>
            <a:endParaRPr kumimoji="1" lang="en-US" altLang="zh-TW" sz="1400" b="1" dirty="0">
              <a:latin typeface="メイリオ" panose="020B0604030504040204" pitchFamily="50" charset="-128"/>
              <a:ea typeface="メイリオ" panose="020B0604030504040204" pitchFamily="50" charset="-128"/>
            </a:endParaRPr>
          </a:p>
        </p:txBody>
      </p:sp>
      <p:cxnSp>
        <p:nvCxnSpPr>
          <p:cNvPr id="30" name="直線矢印コネクタ 29">
            <a:extLst>
              <a:ext uri="{FF2B5EF4-FFF2-40B4-BE49-F238E27FC236}">
                <a16:creationId xmlns:a16="http://schemas.microsoft.com/office/drawing/2014/main" id="{0B8E4C78-F526-DB24-F338-818FE37F9374}"/>
              </a:ext>
            </a:extLst>
          </p:cNvPr>
          <p:cNvCxnSpPr>
            <a:cxnSpLocks/>
          </p:cNvCxnSpPr>
          <p:nvPr/>
        </p:nvCxnSpPr>
        <p:spPr>
          <a:xfrm rot="16200000" flipH="1">
            <a:off x="3833286" y="5072417"/>
            <a:ext cx="0" cy="5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6D540C15-6337-3418-030C-744B83BFD754}"/>
              </a:ext>
            </a:extLst>
          </p:cNvPr>
          <p:cNvCxnSpPr>
            <a:cxnSpLocks/>
          </p:cNvCxnSpPr>
          <p:nvPr/>
        </p:nvCxnSpPr>
        <p:spPr>
          <a:xfrm rot="5400000" flipH="1">
            <a:off x="3393938" y="1655994"/>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FEDB955-70E6-6E05-013D-967D35B58D5C}"/>
              </a:ext>
            </a:extLst>
          </p:cNvPr>
          <p:cNvCxnSpPr>
            <a:cxnSpLocks/>
          </p:cNvCxnSpPr>
          <p:nvPr/>
        </p:nvCxnSpPr>
        <p:spPr>
          <a:xfrm rot="16200000" flipH="1">
            <a:off x="3442630" y="3733290"/>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1CAFC99F-DF8C-FF8B-8128-BAC1094CFC06}"/>
              </a:ext>
            </a:extLst>
          </p:cNvPr>
          <p:cNvCxnSpPr>
            <a:cxnSpLocks/>
          </p:cNvCxnSpPr>
          <p:nvPr/>
        </p:nvCxnSpPr>
        <p:spPr>
          <a:xfrm rot="16200000" flipH="1">
            <a:off x="5272234" y="1655994"/>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E5E2BE8D-315A-F295-4835-F8A730EDFBF7}"/>
              </a:ext>
            </a:extLst>
          </p:cNvPr>
          <p:cNvCxnSpPr>
            <a:cxnSpLocks/>
          </p:cNvCxnSpPr>
          <p:nvPr/>
        </p:nvCxnSpPr>
        <p:spPr>
          <a:xfrm flipH="1">
            <a:off x="1680360" y="2616686"/>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4351F762-08F7-153A-F5EA-4A36C7A9D64E}"/>
              </a:ext>
            </a:extLst>
          </p:cNvPr>
          <p:cNvCxnSpPr>
            <a:cxnSpLocks/>
          </p:cNvCxnSpPr>
          <p:nvPr/>
        </p:nvCxnSpPr>
        <p:spPr>
          <a:xfrm rot="16200000" flipH="1">
            <a:off x="5267078" y="2991167"/>
            <a:ext cx="0" cy="360000"/>
          </a:xfrm>
          <a:prstGeom prst="straightConnector1">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8602B947-F425-C155-2EB4-DA87D3C97ED8}"/>
              </a:ext>
            </a:extLst>
          </p:cNvPr>
          <p:cNvSpPr txBox="1"/>
          <p:nvPr/>
        </p:nvSpPr>
        <p:spPr>
          <a:xfrm>
            <a:off x="378827" y="6122066"/>
            <a:ext cx="6120000" cy="3240000"/>
          </a:xfrm>
          <a:prstGeom prst="rect">
            <a:avLst/>
          </a:prstGeom>
          <a:noFill/>
        </p:spPr>
        <p:txBody>
          <a:bodyPr wrap="square" rtlCol="0" anchor="t">
            <a:noAutofit/>
          </a:bodyPr>
          <a:lstStyle/>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プレスルームは、</a:t>
            </a:r>
            <a:r>
              <a:rPr kumimoji="1" lang="zh-TW" altLang="en-US" sz="1100" dirty="0">
                <a:latin typeface="メイリオ" panose="020B0604030504040204" pitchFamily="50" charset="-128"/>
                <a:ea typeface="メイリオ" panose="020B0604030504040204" pitchFamily="50" charset="-128"/>
              </a:rPr>
              <a:t>大阪市役所本庁舎</a:t>
            </a:r>
            <a:r>
              <a:rPr kumimoji="1" lang="ja-JP" altLang="en-US" sz="1100" dirty="0">
                <a:latin typeface="メイリオ" panose="020B0604030504040204" pitchFamily="50" charset="-128"/>
                <a:ea typeface="メイリオ" panose="020B0604030504040204" pitchFamily="50" charset="-128"/>
              </a:rPr>
              <a:t>地下</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階「第</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共通会議室」です。</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プレスルームへの入室は、同庁舎</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階「北玄関」から、中央の</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つの階段のいずれかを使用してください。エレベータの利用はできません。</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en-US" altLang="ja-JP" sz="1100" dirty="0">
                <a:latin typeface="メイリオ" panose="020B0604030504040204" pitchFamily="50" charset="-128"/>
                <a:ea typeface="メイリオ" panose="020B0604030504040204" pitchFamily="50" charset="-128"/>
              </a:rPr>
              <a:t>1F</a:t>
            </a:r>
            <a:r>
              <a:rPr kumimoji="1" lang="ja-JP" altLang="en-US" sz="1100" dirty="0">
                <a:latin typeface="メイリオ" panose="020B0604030504040204" pitchFamily="50" charset="-128"/>
                <a:ea typeface="メイリオ" panose="020B0604030504040204" pitchFamily="50" charset="-128"/>
              </a:rPr>
              <a:t>、地下</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階以外のフロアの立入もできません。</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上図の「立入禁止規制境界」へ越した庁舎内の移動はご遠慮ください。</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プレスルーム以外のご利用はできません。</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プレスルーム内の什器（机、椅子）の移動や設備、機器、備品などの移動や持ち出しはしないようお願いします。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プレスルームの使用は、整然と行っていただき、会議室内に掲出されている「机、椅子」の配置をできるだけ変えないよう、お願いします。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大会当日のプレスルームの使用は、</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時</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分までとさせていただきます。以降は庁舎管理の都合上、撤収作業に入りますので、予めご容赦ください。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5" name="日付プレースホルダー 4">
            <a:extLst>
              <a:ext uri="{FF2B5EF4-FFF2-40B4-BE49-F238E27FC236}">
                <a16:creationId xmlns:a16="http://schemas.microsoft.com/office/drawing/2014/main" id="{8FF1F0A0-C064-A51A-918A-5CBF0EA95B8C}"/>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6" name="フッター プレースホルダー 5">
            <a:extLst>
              <a:ext uri="{FF2B5EF4-FFF2-40B4-BE49-F238E27FC236}">
                <a16:creationId xmlns:a16="http://schemas.microsoft.com/office/drawing/2014/main" id="{21DC5387-39ED-5443-89D5-7445DFE4C563}"/>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9" name="スライド番号プレースホルダー 6">
            <a:extLst>
              <a:ext uri="{FF2B5EF4-FFF2-40B4-BE49-F238E27FC236}">
                <a16:creationId xmlns:a16="http://schemas.microsoft.com/office/drawing/2014/main" id="{7BC9180B-8E3F-9E55-0489-57C2AAA79BD5}"/>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7</a:t>
            </a:fld>
            <a:endParaRPr lang="ja-JP" altLang="en-US" sz="800"/>
          </a:p>
        </p:txBody>
      </p:sp>
      <p:sp>
        <p:nvSpPr>
          <p:cNvPr id="13" name="テキスト ボックス 12">
            <a:extLst>
              <a:ext uri="{FF2B5EF4-FFF2-40B4-BE49-F238E27FC236}">
                <a16:creationId xmlns:a16="http://schemas.microsoft.com/office/drawing/2014/main" id="{5E6DD606-7813-A88F-8883-9B134894E8F2}"/>
              </a:ext>
            </a:extLst>
          </p:cNvPr>
          <p:cNvSpPr txBox="1"/>
          <p:nvPr/>
        </p:nvSpPr>
        <p:spPr>
          <a:xfrm>
            <a:off x="2854841" y="1106414"/>
            <a:ext cx="2520000" cy="360000"/>
          </a:xfrm>
          <a:prstGeom prst="wedgeRoundRectCallout">
            <a:avLst>
              <a:gd name="adj1" fmla="val -71540"/>
              <a:gd name="adj2" fmla="val 175881"/>
              <a:gd name="adj3" fmla="val 16667"/>
            </a:avLst>
          </a:prstGeom>
          <a:solidFill>
            <a:srgbClr val="002060"/>
          </a:solidFill>
        </p:spPr>
        <p:txBody>
          <a:bodyPr wrap="square" rtlCol="0" anchor="ctr" anchorCtr="0">
            <a:noAutofit/>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報道受付（第</a:t>
            </a:r>
            <a:r>
              <a:rPr kumimoji="1" lang="en-US" altLang="ja-JP" sz="1100" dirty="0">
                <a:solidFill>
                  <a:schemeClr val="bg1"/>
                </a:solidFill>
                <a:latin typeface="メイリオ" panose="020B0604030504040204" pitchFamily="50" charset="-128"/>
                <a:ea typeface="メイリオ" panose="020B0604030504040204" pitchFamily="50" charset="-128"/>
              </a:rPr>
              <a:t>2</a:t>
            </a:r>
            <a:r>
              <a:rPr kumimoji="1" lang="ja-JP" altLang="en-US" sz="1100" dirty="0">
                <a:solidFill>
                  <a:schemeClr val="bg1"/>
                </a:solidFill>
                <a:latin typeface="メイリオ" panose="020B0604030504040204" pitchFamily="50" charset="-128"/>
                <a:ea typeface="メイリオ" panose="020B0604030504040204" pitchFamily="50" charset="-128"/>
              </a:rPr>
              <a:t>共通会議室）</a:t>
            </a:r>
            <a:endParaRPr kumimoji="1" lang="en-US" altLang="zh-TW" sz="11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013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2E61DC2-DC7E-0632-1FB0-8881B7D60D60}"/>
              </a:ext>
            </a:extLst>
          </p:cNvPr>
          <p:cNvSpPr txBox="1"/>
          <p:nvPr/>
        </p:nvSpPr>
        <p:spPr>
          <a:xfrm>
            <a:off x="276790" y="260619"/>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600" b="1" dirty="0">
                <a:latin typeface="メイリオ" panose="020B0604030504040204" pitchFamily="50" charset="-128"/>
                <a:ea typeface="メイリオ" panose="020B0604030504040204" pitchFamily="50" charset="-128"/>
              </a:rPr>
              <a:t>エントリーリスト</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2023</a:t>
            </a:r>
            <a:r>
              <a:rPr lang="ja-JP" altLang="en-US" sz="1200" b="1" dirty="0">
                <a:latin typeface="メイリオ" panose="020B0604030504040204" pitchFamily="50" charset="-128"/>
                <a:ea typeface="メイリオ" panose="020B0604030504040204" pitchFamily="50" charset="-128"/>
              </a:rPr>
              <a:t>年</a:t>
            </a:r>
            <a:r>
              <a:rPr lang="en-US" altLang="ja-JP" sz="1200" b="1" dirty="0">
                <a:latin typeface="メイリオ" panose="020B0604030504040204" pitchFamily="50" charset="-128"/>
                <a:ea typeface="メイリオ" panose="020B0604030504040204" pitchFamily="50" charset="-128"/>
              </a:rPr>
              <a:t>11</a:t>
            </a:r>
            <a:r>
              <a:rPr lang="ja-JP" altLang="en-US" sz="1200" b="1" dirty="0">
                <a:latin typeface="メイリオ" panose="020B0604030504040204" pitchFamily="50" charset="-128"/>
                <a:ea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rPr>
              <a:t>8</a:t>
            </a:r>
            <a:r>
              <a:rPr lang="ja-JP" altLang="en-US" sz="1200" b="1" dirty="0">
                <a:latin typeface="メイリオ" panose="020B0604030504040204" pitchFamily="50" charset="-128"/>
                <a:ea typeface="メイリオ" panose="020B0604030504040204" pitchFamily="50" charset="-128"/>
              </a:rPr>
              <a:t>日（水）</a:t>
            </a:r>
            <a:r>
              <a:rPr lang="en-US" altLang="ja-JP" sz="1200" b="1" dirty="0">
                <a:latin typeface="メイリオ" panose="020B0604030504040204" pitchFamily="50" charset="-128"/>
                <a:ea typeface="メイリオ" panose="020B0604030504040204" pitchFamily="50" charset="-128"/>
              </a:rPr>
              <a:t>15</a:t>
            </a:r>
            <a:r>
              <a:rPr lang="ja-JP" altLang="en-US" sz="1200" b="1" dirty="0">
                <a:latin typeface="メイリオ" panose="020B0604030504040204" pitchFamily="50" charset="-128"/>
                <a:ea typeface="メイリオ" panose="020B0604030504040204" pitchFamily="50" charset="-128"/>
              </a:rPr>
              <a:t>時現在）</a:t>
            </a:r>
            <a:endParaRPr lang="ja-JP" altLang="en-US" sz="1600" b="1"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DC40E5D6-7BB2-B421-DBED-897488D697E2}"/>
              </a:ext>
            </a:extLst>
          </p:cNvPr>
          <p:cNvGraphicFramePr>
            <a:graphicFrameLocks noGrp="1"/>
          </p:cNvGraphicFramePr>
          <p:nvPr/>
        </p:nvGraphicFramePr>
        <p:xfrm>
          <a:off x="329042" y="960118"/>
          <a:ext cx="6334609" cy="2700000"/>
        </p:xfrm>
        <a:graphic>
          <a:graphicData uri="http://schemas.openxmlformats.org/drawingml/2006/table">
            <a:tbl>
              <a:tblPr>
                <a:tableStyleId>{3B4B98B0-60AC-42C2-AFA5-B58CD77FA1E5}</a:tableStyleId>
              </a:tblPr>
              <a:tblGrid>
                <a:gridCol w="360000">
                  <a:extLst>
                    <a:ext uri="{9D8B030D-6E8A-4147-A177-3AD203B41FA5}">
                      <a16:colId xmlns:a16="http://schemas.microsoft.com/office/drawing/2014/main" val="237828361"/>
                    </a:ext>
                  </a:extLst>
                </a:gridCol>
                <a:gridCol w="1438609">
                  <a:extLst>
                    <a:ext uri="{9D8B030D-6E8A-4147-A177-3AD203B41FA5}">
                      <a16:colId xmlns:a16="http://schemas.microsoft.com/office/drawing/2014/main" val="176927565"/>
                    </a:ext>
                  </a:extLst>
                </a:gridCol>
                <a:gridCol w="900000">
                  <a:extLst>
                    <a:ext uri="{9D8B030D-6E8A-4147-A177-3AD203B41FA5}">
                      <a16:colId xmlns:a16="http://schemas.microsoft.com/office/drawing/2014/main" val="2595013245"/>
                    </a:ext>
                  </a:extLst>
                </a:gridCol>
                <a:gridCol w="900000">
                  <a:extLst>
                    <a:ext uri="{9D8B030D-6E8A-4147-A177-3AD203B41FA5}">
                      <a16:colId xmlns:a16="http://schemas.microsoft.com/office/drawing/2014/main" val="552586151"/>
                    </a:ext>
                  </a:extLst>
                </a:gridCol>
                <a:gridCol w="468000">
                  <a:extLst>
                    <a:ext uri="{9D8B030D-6E8A-4147-A177-3AD203B41FA5}">
                      <a16:colId xmlns:a16="http://schemas.microsoft.com/office/drawing/2014/main" val="448732837"/>
                    </a:ext>
                  </a:extLst>
                </a:gridCol>
                <a:gridCol w="900000">
                  <a:extLst>
                    <a:ext uri="{9D8B030D-6E8A-4147-A177-3AD203B41FA5}">
                      <a16:colId xmlns:a16="http://schemas.microsoft.com/office/drawing/2014/main" val="348051527"/>
                    </a:ext>
                  </a:extLst>
                </a:gridCol>
                <a:gridCol w="900000">
                  <a:extLst>
                    <a:ext uri="{9D8B030D-6E8A-4147-A177-3AD203B41FA5}">
                      <a16:colId xmlns:a16="http://schemas.microsoft.com/office/drawing/2014/main" val="2598585942"/>
                    </a:ext>
                  </a:extLst>
                </a:gridCol>
                <a:gridCol w="468000">
                  <a:extLst>
                    <a:ext uri="{9D8B030D-6E8A-4147-A177-3AD203B41FA5}">
                      <a16:colId xmlns:a16="http://schemas.microsoft.com/office/drawing/2014/main" val="4213151065"/>
                    </a:ext>
                  </a:extLst>
                </a:gridCol>
              </a:tblGrid>
              <a:tr h="180000">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NO.</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リレーチーム　名</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男子氏名</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男子所属</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男子陸協</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女子氏名</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女子所属</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女子陸協</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B w="9525"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36510918"/>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tcP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旭化成・</a:t>
                      </a:r>
                      <a:r>
                        <a:rPr lang="en-US" sz="700" u="none" strike="noStrike" dirty="0">
                          <a:effectLst/>
                          <a:latin typeface="メイリオ" panose="020B0604030504040204" pitchFamily="50" charset="-128"/>
                          <a:ea typeface="メイリオ" panose="020B0604030504040204" pitchFamily="50" charset="-128"/>
                        </a:rPr>
                        <a:t>NTN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川野　将虎</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旭化成</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宮崎</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tc>
                  <a:txBody>
                    <a:bodyPr/>
                    <a:lstStyle/>
                    <a:p>
                      <a:pPr algn="ctr" fontAlgn="ctr"/>
                      <a:r>
                        <a:rPr lang="zh-TW" altLang="en-US" sz="700" u="none" strike="noStrike" dirty="0">
                          <a:effectLst/>
                          <a:latin typeface="メイリオ" panose="020B0604030504040204" pitchFamily="50" charset="-128"/>
                          <a:ea typeface="メイリオ" panose="020B0604030504040204" pitchFamily="50" charset="-128"/>
                        </a:rPr>
                        <a:t>園田　世玲奈</a:t>
                      </a:r>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NTN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三重</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lnT w="9525" cap="flat" cmpd="sng" algn="ctr">
                      <a:solidFill>
                        <a:schemeClr val="bg1">
                          <a:lumMod val="75000"/>
                        </a:schemeClr>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7593915"/>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同志社大・東京学芸大</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吉川　絢斗</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東京学芸大</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神奈川</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下岡　仁美</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同志社大</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大阪</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3230187899"/>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3</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en-US" altLang="ja-JP" sz="700" u="none" strike="noStrike" dirty="0">
                          <a:effectLst/>
                          <a:latin typeface="メイリオ" panose="020B0604030504040204" pitchFamily="50" charset="-128"/>
                          <a:ea typeface="メイリオ" panose="020B0604030504040204" pitchFamily="50" charset="-128"/>
                        </a:rPr>
                        <a:t>AD</a:t>
                      </a:r>
                      <a:r>
                        <a:rPr lang="ja-JP" altLang="en-US" sz="700" u="none" strike="noStrike" dirty="0">
                          <a:effectLst/>
                          <a:latin typeface="メイリオ" panose="020B0604030504040204" pitchFamily="50" charset="-128"/>
                          <a:ea typeface="メイリオ" panose="020B0604030504040204" pitchFamily="50" charset="-128"/>
                        </a:rPr>
                        <a:t>ワークスグループ・田子重</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髙橋　和生</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AD</a:t>
                      </a:r>
                      <a:r>
                        <a:rPr lang="ja-JP" altLang="en-US" sz="700" u="none" strike="noStrike" dirty="0">
                          <a:effectLst/>
                          <a:latin typeface="メイリオ" panose="020B0604030504040204" pitchFamily="50" charset="-128"/>
                          <a:ea typeface="メイリオ" panose="020B0604030504040204" pitchFamily="50" charset="-128"/>
                        </a:rPr>
                        <a:t>ワークスグループ</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東京</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立見　真央</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田子重</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静岡</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83187485"/>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佐賀陸協・</a:t>
                      </a:r>
                      <a:r>
                        <a:rPr lang="en-US" sz="700" u="none" strike="noStrike" dirty="0">
                          <a:effectLst/>
                          <a:latin typeface="メイリオ" panose="020B0604030504040204" pitchFamily="50" charset="-128"/>
                          <a:ea typeface="メイリオ" panose="020B0604030504040204" pitchFamily="50" charset="-128"/>
                        </a:rPr>
                        <a:t>Team SSP</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神澤 智也</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佐賀陸協</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佐賀</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林 奈海</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Team SSP</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佐賀</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3986661984"/>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5</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a:effectLst/>
                          <a:latin typeface="メイリオ" panose="020B0604030504040204" pitchFamily="50" charset="-128"/>
                          <a:ea typeface="メイリオ" panose="020B0604030504040204" pitchFamily="50" charset="-128"/>
                        </a:rPr>
                        <a:t>千葉興業銀行・田子重</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伊藤　佑樹</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田子重</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静岡</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松本　紗依</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zh-TW" altLang="en-US" sz="700" u="none" strike="noStrike">
                          <a:effectLst/>
                          <a:latin typeface="メイリオ" panose="020B0604030504040204" pitchFamily="50" charset="-128"/>
                          <a:ea typeface="メイリオ" panose="020B0604030504040204" pitchFamily="50" charset="-128"/>
                        </a:rPr>
                        <a:t>千葉興業銀行</a:t>
                      </a:r>
                      <a:endParaRPr lang="zh-TW"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千葉</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547908085"/>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6</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zh-TW" altLang="en-US" sz="700" u="none" strike="noStrike" dirty="0">
                          <a:effectLst/>
                          <a:latin typeface="メイリオ" panose="020B0604030504040204" pitchFamily="50" charset="-128"/>
                          <a:ea typeface="メイリオ" panose="020B0604030504040204" pitchFamily="50" charset="-128"/>
                        </a:rPr>
                        <a:t>自衛隊体育学校</a:t>
                      </a:r>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野田　明宏</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zh-TW" altLang="en-US" sz="700" u="none" strike="noStrike" dirty="0">
                          <a:effectLst/>
                          <a:latin typeface="メイリオ" panose="020B0604030504040204" pitchFamily="50" charset="-128"/>
                          <a:ea typeface="メイリオ" panose="020B0604030504040204" pitchFamily="50" charset="-128"/>
                        </a:rPr>
                        <a:t>自衛隊体育学校</a:t>
                      </a:r>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埼玉</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河添　香織</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zh-TW" altLang="en-US" sz="700" u="none" strike="noStrike">
                          <a:effectLst/>
                          <a:latin typeface="メイリオ" panose="020B0604030504040204" pitchFamily="50" charset="-128"/>
                          <a:ea typeface="メイリオ" panose="020B0604030504040204" pitchFamily="50" charset="-128"/>
                        </a:rPr>
                        <a:t>自衛隊体育学校</a:t>
                      </a:r>
                      <a:endParaRPr lang="zh-TW"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埼玉</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3431661882"/>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7</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自衛隊体育学校・千葉興業銀行</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勝木　隼人</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zh-TW" altLang="en-US" sz="700" u="none" strike="noStrike" dirty="0">
                          <a:effectLst/>
                          <a:latin typeface="メイリオ" panose="020B0604030504040204" pitchFamily="50" charset="-128"/>
                          <a:ea typeface="メイリオ" panose="020B0604030504040204" pitchFamily="50" charset="-128"/>
                        </a:rPr>
                        <a:t>自衛隊体育学校</a:t>
                      </a:r>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埼玉</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矢来　舞香</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zh-TW" altLang="en-US" sz="700" u="none" strike="noStrike" dirty="0">
                          <a:effectLst/>
                          <a:latin typeface="メイリオ" panose="020B0604030504040204" pitchFamily="50" charset="-128"/>
                          <a:ea typeface="メイリオ" panose="020B0604030504040204" pitchFamily="50" charset="-128"/>
                        </a:rPr>
                        <a:t>千葉興業銀行</a:t>
                      </a:r>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千葉</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523558033"/>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8</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大阪大学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渡邉　遊</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大阪大学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兵庫</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杉林　歩</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大阪大学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大阪</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3108056292"/>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9</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富士通・順天堂大学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村山　裕太郎</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富士通</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千葉</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梅野　倖子</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順天堂大学</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千葉</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2721954784"/>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10</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東洋大学・武庫川女子大学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石田　理人</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東洋大学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兵庫</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石田　さつき</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武庫川女子大学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兵庫</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307737489"/>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11</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順天堂大学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萬壽　春輝</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順天堂大学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兵庫</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小出　佳奈</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順天堂大学</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奈良</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2751269581"/>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12</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オーストラリア</a:t>
                      </a:r>
                      <a:r>
                        <a:rPr lang="en-US" altLang="ja-JP" sz="700" u="none" strike="noStrike" dirty="0">
                          <a:effectLst/>
                          <a:latin typeface="メイリオ" panose="020B0604030504040204" pitchFamily="50" charset="-128"/>
                          <a:ea typeface="メイリオ" panose="020B0604030504040204" pitchFamily="50" charset="-128"/>
                        </a:rPr>
                        <a:t>A</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Carl Gibbons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Hannah Mison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2683281766"/>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13</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オーストラリア</a:t>
                      </a:r>
                      <a:r>
                        <a:rPr lang="en-US" altLang="ja-JP" sz="700" u="none" strike="noStrike" dirty="0">
                          <a:effectLst/>
                          <a:latin typeface="メイリオ" panose="020B0604030504040204" pitchFamily="50" charset="-128"/>
                          <a:ea typeface="メイリオ" panose="020B0604030504040204" pitchFamily="50" charset="-128"/>
                        </a:rPr>
                        <a:t>B</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Corey Dickson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Hannah Bolton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AUS</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4097537875"/>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14</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中国</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bg1">
                        <a:lumMod val="95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Qian Haifeng</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CHN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CHN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1">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Yang Liu Jing</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CHN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tc>
                  <a:txBody>
                    <a:bodyPr/>
                    <a:lstStyle/>
                    <a:p>
                      <a:pPr algn="ctr" fontAlgn="ctr"/>
                      <a:r>
                        <a:rPr lang="en-US" sz="700" u="none" strike="noStrike" dirty="0">
                          <a:effectLst/>
                          <a:latin typeface="メイリオ" panose="020B0604030504040204" pitchFamily="50" charset="-128"/>
                          <a:ea typeface="メイリオ" panose="020B0604030504040204" pitchFamily="50" charset="-128"/>
                        </a:rPr>
                        <a:t>CHN</a:t>
                      </a:r>
                      <a:endParaRPr 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695" marR="5695" marT="5695" marB="0" anchor="ctr">
                    <a:solidFill>
                      <a:schemeClr val="accent2">
                        <a:lumMod val="20000"/>
                        <a:lumOff val="80000"/>
                      </a:schemeClr>
                    </a:solidFill>
                  </a:tcPr>
                </a:tc>
                <a:extLst>
                  <a:ext uri="{0D108BD9-81ED-4DB2-BD59-A6C34878D82A}">
                    <a16:rowId xmlns:a16="http://schemas.microsoft.com/office/drawing/2014/main" val="256411095"/>
                  </a:ext>
                </a:extLst>
              </a:tr>
            </a:tbl>
          </a:graphicData>
        </a:graphic>
      </p:graphicFrame>
      <p:graphicFrame>
        <p:nvGraphicFramePr>
          <p:cNvPr id="10" name="表 9">
            <a:extLst>
              <a:ext uri="{FF2B5EF4-FFF2-40B4-BE49-F238E27FC236}">
                <a16:creationId xmlns:a16="http://schemas.microsoft.com/office/drawing/2014/main" id="{0980BBC5-BD8E-87A2-B8F4-9E9F6F9C3FE0}"/>
              </a:ext>
            </a:extLst>
          </p:cNvPr>
          <p:cNvGraphicFramePr>
            <a:graphicFrameLocks noGrp="1"/>
          </p:cNvGraphicFramePr>
          <p:nvPr/>
        </p:nvGraphicFramePr>
        <p:xfrm>
          <a:off x="329042" y="4222051"/>
          <a:ext cx="4320000" cy="2520000"/>
        </p:xfrm>
        <a:graphic>
          <a:graphicData uri="http://schemas.openxmlformats.org/drawingml/2006/table">
            <a:tbl>
              <a:tblPr>
                <a:tableStyleId>{5C22544A-7EE6-4342-B048-85BDC9FD1C3A}</a:tableStyleId>
              </a:tblPr>
              <a:tblGrid>
                <a:gridCol w="360000">
                  <a:extLst>
                    <a:ext uri="{9D8B030D-6E8A-4147-A177-3AD203B41FA5}">
                      <a16:colId xmlns:a16="http://schemas.microsoft.com/office/drawing/2014/main" val="4185539800"/>
                    </a:ext>
                  </a:extLst>
                </a:gridCol>
                <a:gridCol w="900000">
                  <a:extLst>
                    <a:ext uri="{9D8B030D-6E8A-4147-A177-3AD203B41FA5}">
                      <a16:colId xmlns:a16="http://schemas.microsoft.com/office/drawing/2014/main" val="2291221069"/>
                    </a:ext>
                  </a:extLst>
                </a:gridCol>
                <a:gridCol w="900000">
                  <a:extLst>
                    <a:ext uri="{9D8B030D-6E8A-4147-A177-3AD203B41FA5}">
                      <a16:colId xmlns:a16="http://schemas.microsoft.com/office/drawing/2014/main" val="2227691959"/>
                    </a:ext>
                  </a:extLst>
                </a:gridCol>
                <a:gridCol w="468000">
                  <a:extLst>
                    <a:ext uri="{9D8B030D-6E8A-4147-A177-3AD203B41FA5}">
                      <a16:colId xmlns:a16="http://schemas.microsoft.com/office/drawing/2014/main" val="2404757549"/>
                    </a:ext>
                  </a:extLst>
                </a:gridCol>
                <a:gridCol w="972000">
                  <a:extLst>
                    <a:ext uri="{9D8B030D-6E8A-4147-A177-3AD203B41FA5}">
                      <a16:colId xmlns:a16="http://schemas.microsoft.com/office/drawing/2014/main" val="1312528107"/>
                    </a:ext>
                  </a:extLst>
                </a:gridCol>
                <a:gridCol w="720000">
                  <a:extLst>
                    <a:ext uri="{9D8B030D-6E8A-4147-A177-3AD203B41FA5}">
                      <a16:colId xmlns:a16="http://schemas.microsoft.com/office/drawing/2014/main" val="3268148049"/>
                    </a:ext>
                  </a:extLst>
                </a:gridCol>
              </a:tblGrid>
              <a:tr h="180000">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男子</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氏名</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所属名</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所属陸協</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zh-TW" altLang="en-US" sz="700" u="none" strike="noStrike" dirty="0">
                          <a:effectLst/>
                          <a:latin typeface="メイリオ" panose="020B0604030504040204" pitchFamily="50" charset="-128"/>
                          <a:ea typeface="メイリオ" panose="020B0604030504040204" pitchFamily="50" charset="-128"/>
                        </a:rPr>
                        <a:t>参加資格記録</a:t>
                      </a:r>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備考</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659139812"/>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秋重　飛鳥</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泉陽高</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大阪</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47:46:00</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272059588"/>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岩井　航</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智辯カレッジ高</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奈良</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22.50.67</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151388672"/>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3</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高橋　一虎</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智辯カレッジ高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奈良</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22.16.51</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153762229"/>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奥田　瑞輝</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智辯カレッジ高</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奈良</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25.49.07</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025195729"/>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5</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玉春　汰造</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西脇工業高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兵庫</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43:54:00</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612820217"/>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6</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東　士朗</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福山大</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愛媛</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49:36.6</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278260958"/>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7</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長田　悠吾</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東洋大</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奈良</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42:31:00</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52128595"/>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8</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吉村　修希</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自由の森学園高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埼玉</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52:15:00</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214055244"/>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9</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佐々木　翔瑛</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姫路東高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兵庫</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25:36.8</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a:effectLst/>
                          <a:latin typeface="メイリオ" panose="020B0604030504040204" pitchFamily="50" charset="-128"/>
                          <a:ea typeface="メイリオ" panose="020B0604030504040204" pitchFamily="50" charset="-128"/>
                        </a:rPr>
                        <a:t>　</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326686265"/>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10</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西脇　敬吾</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桃山高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京都</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21:41:15</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981433016"/>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11</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山口　侑樹</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金沢学院大</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石川</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47:25.5</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31604633"/>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12</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江川　瑚真</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桃山高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京都</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24:19:96</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944848429"/>
                  </a:ext>
                </a:extLst>
              </a:tr>
              <a:tr h="180000">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13</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山口　隼輝</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山本高</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大阪</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700" u="none" strike="noStrike" dirty="0">
                          <a:effectLst/>
                          <a:latin typeface="メイリオ" panose="020B0604030504040204" pitchFamily="50" charset="-128"/>
                          <a:ea typeface="メイリオ" panose="020B0604030504040204" pitchFamily="50" charset="-128"/>
                        </a:rPr>
                        <a:t>25:59.2</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242528577"/>
                  </a:ext>
                </a:extLst>
              </a:tr>
            </a:tbl>
          </a:graphicData>
        </a:graphic>
      </p:graphicFrame>
      <p:graphicFrame>
        <p:nvGraphicFramePr>
          <p:cNvPr id="11" name="表 10">
            <a:extLst>
              <a:ext uri="{FF2B5EF4-FFF2-40B4-BE49-F238E27FC236}">
                <a16:creationId xmlns:a16="http://schemas.microsoft.com/office/drawing/2014/main" id="{80CFA6F7-8DAD-DC05-F4FC-FD51B443A4AA}"/>
              </a:ext>
            </a:extLst>
          </p:cNvPr>
          <p:cNvGraphicFramePr>
            <a:graphicFrameLocks noGrp="1"/>
          </p:cNvGraphicFramePr>
          <p:nvPr>
            <p:extLst>
              <p:ext uri="{D42A27DB-BD31-4B8C-83A1-F6EECF244321}">
                <p14:modId xmlns:p14="http://schemas.microsoft.com/office/powerpoint/2010/main" val="1962597"/>
              </p:ext>
            </p:extLst>
          </p:nvPr>
        </p:nvGraphicFramePr>
        <p:xfrm>
          <a:off x="329042" y="7305113"/>
          <a:ext cx="4320000" cy="1980000"/>
        </p:xfrm>
        <a:graphic>
          <a:graphicData uri="http://schemas.openxmlformats.org/drawingml/2006/table">
            <a:tbl>
              <a:tblPr>
                <a:tableStyleId>{5C22544A-7EE6-4342-B048-85BDC9FD1C3A}</a:tableStyleId>
              </a:tblPr>
              <a:tblGrid>
                <a:gridCol w="360000">
                  <a:extLst>
                    <a:ext uri="{9D8B030D-6E8A-4147-A177-3AD203B41FA5}">
                      <a16:colId xmlns:a16="http://schemas.microsoft.com/office/drawing/2014/main" val="4185539800"/>
                    </a:ext>
                  </a:extLst>
                </a:gridCol>
                <a:gridCol w="900000">
                  <a:extLst>
                    <a:ext uri="{9D8B030D-6E8A-4147-A177-3AD203B41FA5}">
                      <a16:colId xmlns:a16="http://schemas.microsoft.com/office/drawing/2014/main" val="2291221069"/>
                    </a:ext>
                  </a:extLst>
                </a:gridCol>
                <a:gridCol w="900000">
                  <a:extLst>
                    <a:ext uri="{9D8B030D-6E8A-4147-A177-3AD203B41FA5}">
                      <a16:colId xmlns:a16="http://schemas.microsoft.com/office/drawing/2014/main" val="2227691959"/>
                    </a:ext>
                  </a:extLst>
                </a:gridCol>
                <a:gridCol w="468000">
                  <a:extLst>
                    <a:ext uri="{9D8B030D-6E8A-4147-A177-3AD203B41FA5}">
                      <a16:colId xmlns:a16="http://schemas.microsoft.com/office/drawing/2014/main" val="2404757549"/>
                    </a:ext>
                  </a:extLst>
                </a:gridCol>
                <a:gridCol w="972000">
                  <a:extLst>
                    <a:ext uri="{9D8B030D-6E8A-4147-A177-3AD203B41FA5}">
                      <a16:colId xmlns:a16="http://schemas.microsoft.com/office/drawing/2014/main" val="1312528107"/>
                    </a:ext>
                  </a:extLst>
                </a:gridCol>
                <a:gridCol w="720000">
                  <a:extLst>
                    <a:ext uri="{9D8B030D-6E8A-4147-A177-3AD203B41FA5}">
                      <a16:colId xmlns:a16="http://schemas.microsoft.com/office/drawing/2014/main" val="3268148049"/>
                    </a:ext>
                  </a:extLst>
                </a:gridCol>
              </a:tblGrid>
              <a:tr h="180000">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女子</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氏名</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所属名</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所属陸協</a:t>
                      </a:r>
                    </a:p>
                  </a:txBody>
                  <a:tcPr marL="9525" marR="9525" marT="9525" marB="0" anchor="ctr"/>
                </a:tc>
                <a:tc>
                  <a:txBody>
                    <a:bodyPr/>
                    <a:lstStyle/>
                    <a:p>
                      <a:pPr algn="ctr" fontAlgn="ctr"/>
                      <a:r>
                        <a:rPr lang="zh-TW" altLang="en-US" sz="700" b="0" i="0" u="none" strike="noStrike" dirty="0">
                          <a:solidFill>
                            <a:srgbClr val="000000"/>
                          </a:solidFill>
                          <a:effectLst/>
                          <a:latin typeface="メイリオ" panose="020B0604030504040204" pitchFamily="50" charset="-128"/>
                          <a:ea typeface="メイリオ" panose="020B0604030504040204" pitchFamily="50" charset="-128"/>
                        </a:rPr>
                        <a:t>参加資格記録</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備考</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659139812"/>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岩谷　紬生</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泉陽高</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大阪</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28:05:56</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272059588"/>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牧野　優</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塔南・開建高</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京都</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26:52:00</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151388672"/>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種田　果恵</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姫路東高</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兵庫</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30:54.0</a:t>
                      </a:r>
                    </a:p>
                  </a:txBody>
                  <a:tcPr marL="9525" marR="9525" marT="9525" marB="0" anchor="ctr"/>
                </a:tc>
                <a:tc>
                  <a:txBody>
                    <a:bodyPr/>
                    <a:lstStyle/>
                    <a:p>
                      <a:pPr algn="ctr" fontAlgn="ctr"/>
                      <a:r>
                        <a:rPr lang="ja-JP" altLang="en-US" sz="700" u="none" strike="noStrike">
                          <a:effectLst/>
                          <a:latin typeface="メイリオ" panose="020B0604030504040204" pitchFamily="50" charset="-128"/>
                          <a:ea typeface="メイリオ" panose="020B0604030504040204" pitchFamily="50" charset="-128"/>
                        </a:rPr>
                        <a:t>　</a:t>
                      </a: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153762229"/>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tc>
                <a:tc>
                  <a:txBody>
                    <a:bodyPr/>
                    <a:lstStyle/>
                    <a:p>
                      <a:pPr algn="ctr"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後小路　葉月</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野沢北高</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長野</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24:52:06</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025195729"/>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中島　帆南</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市西宮高</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兵庫</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25:03:30</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612820217"/>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近藤　葉香</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金沢学院大</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新潟</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24:25.0</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278260958"/>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tc>
                <a:tc>
                  <a:txBody>
                    <a:bodyPr/>
                    <a:lstStyle/>
                    <a:p>
                      <a:pPr algn="ctr"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齋藤　真吏亜</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金沢学院大</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静岡</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27:08.2</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52128595"/>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谷　純花</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金沢学院大</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富山</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24:37.1</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214055244"/>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久戸瀬　心美</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市西宮高</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兵庫</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27:47:06</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326686265"/>
                  </a:ext>
                </a:extLst>
              </a:tr>
              <a:tr h="180000">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tc>
                <a:tc>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草野　湖子</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摂南大</a:t>
                      </a:r>
                    </a:p>
                  </a:txBody>
                  <a:tcPr marL="9525" marR="9525" marT="9525" marB="0" anchor="ctr"/>
                </a:tc>
                <a:tc>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大阪</a:t>
                      </a:r>
                    </a:p>
                  </a:txBody>
                  <a:tcPr marL="9525" marR="9525" marT="9525" marB="0" anchor="ctr"/>
                </a:tc>
                <a:tc>
                  <a:txBody>
                    <a:bodyPr/>
                    <a:lstStyle/>
                    <a:p>
                      <a:pPr algn="ctr"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25:10.7</a:t>
                      </a:r>
                    </a:p>
                  </a:txBody>
                  <a:tcPr marL="9525" marR="9525" marT="9525" marB="0" anchor="ctr"/>
                </a:tc>
                <a:tc>
                  <a:txBody>
                    <a:bodyPr/>
                    <a:lstStyle/>
                    <a:p>
                      <a:pPr algn="ctr"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981433016"/>
                  </a:ext>
                </a:extLst>
              </a:tr>
            </a:tbl>
          </a:graphicData>
        </a:graphic>
      </p:graphicFrame>
      <p:sp>
        <p:nvSpPr>
          <p:cNvPr id="6" name="テキスト ボックス 5">
            <a:extLst>
              <a:ext uri="{FF2B5EF4-FFF2-40B4-BE49-F238E27FC236}">
                <a16:creationId xmlns:a16="http://schemas.microsoft.com/office/drawing/2014/main" id="{CA207C18-9B64-F761-E28B-873958D66A8A}"/>
              </a:ext>
            </a:extLst>
          </p:cNvPr>
          <p:cNvSpPr txBox="1"/>
          <p:nvPr/>
        </p:nvSpPr>
        <p:spPr>
          <a:xfrm>
            <a:off x="117567" y="633682"/>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100" b="1" dirty="0">
                <a:latin typeface="メイリオ" panose="020B0604030504040204" pitchFamily="50" charset="-128"/>
                <a:ea typeface="メイリオ" panose="020B0604030504040204" pitchFamily="50" charset="-128"/>
              </a:rPr>
              <a:t>①男女混合競歩リレー（</a:t>
            </a:r>
            <a:r>
              <a:rPr lang="en-US" altLang="ja-JP" sz="1100" b="1" dirty="0">
                <a:latin typeface="メイリオ" panose="020B0604030504040204" pitchFamily="50" charset="-128"/>
                <a:ea typeface="メイリオ" panose="020B0604030504040204" pitchFamily="50" charset="-128"/>
              </a:rPr>
              <a:t>10</a:t>
            </a:r>
            <a:r>
              <a:rPr lang="ja-JP" altLang="en-US" sz="1100" b="1" dirty="0">
                <a:latin typeface="メイリオ" panose="020B0604030504040204" pitchFamily="50" charset="-128"/>
                <a:ea typeface="メイリオ" panose="020B0604030504040204" pitchFamily="50" charset="-128"/>
              </a:rPr>
              <a:t>時</a:t>
            </a:r>
            <a:r>
              <a:rPr lang="en-US" altLang="ja-JP" sz="1100" b="1" dirty="0">
                <a:latin typeface="メイリオ" panose="020B0604030504040204" pitchFamily="50" charset="-128"/>
                <a:ea typeface="メイリオ" panose="020B0604030504040204" pitchFamily="50" charset="-128"/>
              </a:rPr>
              <a:t>30</a:t>
            </a:r>
            <a:r>
              <a:rPr lang="ja-JP" altLang="en-US" sz="1100" b="1" dirty="0">
                <a:latin typeface="メイリオ" panose="020B0604030504040204" pitchFamily="50" charset="-128"/>
                <a:ea typeface="メイリオ" panose="020B0604030504040204" pitchFamily="50" charset="-128"/>
              </a:rPr>
              <a:t>分スタート～制限時刻</a:t>
            </a:r>
            <a:r>
              <a:rPr lang="en-US" altLang="ja-JP" sz="1100" b="1" dirty="0">
                <a:latin typeface="メイリオ" panose="020B0604030504040204" pitchFamily="50" charset="-128"/>
                <a:ea typeface="メイリオ" panose="020B0604030504040204" pitchFamily="50" charset="-128"/>
              </a:rPr>
              <a:t>13</a:t>
            </a:r>
            <a:r>
              <a:rPr lang="ja-JP" altLang="en-US" sz="1100" b="1" dirty="0">
                <a:latin typeface="メイリオ" panose="020B0604030504040204" pitchFamily="50" charset="-128"/>
                <a:ea typeface="メイリオ" panose="020B0604030504040204" pitchFamily="50" charset="-128"/>
              </a:rPr>
              <a:t>時</a:t>
            </a:r>
            <a:r>
              <a:rPr lang="en-US" altLang="ja-JP" sz="1100" b="1" dirty="0">
                <a:latin typeface="メイリオ" panose="020B0604030504040204" pitchFamily="50" charset="-128"/>
                <a:ea typeface="メイリオ" panose="020B0604030504040204" pitchFamily="50" charset="-128"/>
              </a:rPr>
              <a:t>50</a:t>
            </a:r>
            <a:r>
              <a:rPr lang="ja-JP" altLang="en-US" sz="1100" b="1" dirty="0">
                <a:latin typeface="メイリオ" panose="020B0604030504040204" pitchFamily="50" charset="-128"/>
                <a:ea typeface="メイリオ" panose="020B0604030504040204" pitchFamily="50" charset="-128"/>
              </a:rPr>
              <a:t>分）</a:t>
            </a:r>
          </a:p>
        </p:txBody>
      </p:sp>
      <p:sp>
        <p:nvSpPr>
          <p:cNvPr id="8" name="テキスト ボックス 7">
            <a:extLst>
              <a:ext uri="{FF2B5EF4-FFF2-40B4-BE49-F238E27FC236}">
                <a16:creationId xmlns:a16="http://schemas.microsoft.com/office/drawing/2014/main" id="{5E13622F-203E-1753-5770-C583B5FEB29B}"/>
              </a:ext>
            </a:extLst>
          </p:cNvPr>
          <p:cNvSpPr txBox="1"/>
          <p:nvPr/>
        </p:nvSpPr>
        <p:spPr>
          <a:xfrm>
            <a:off x="117567" y="3868914"/>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100" b="1" dirty="0">
                <a:latin typeface="メイリオ" panose="020B0604030504040204" pitchFamily="50" charset="-128"/>
                <a:ea typeface="メイリオ" panose="020B0604030504040204" pitchFamily="50" charset="-128"/>
              </a:rPr>
              <a:t>②</a:t>
            </a:r>
            <a:r>
              <a:rPr lang="en-US" altLang="ja-JP" sz="1100" b="1" dirty="0">
                <a:latin typeface="メイリオ" panose="020B0604030504040204" pitchFamily="50" charset="-128"/>
                <a:ea typeface="メイリオ" panose="020B0604030504040204" pitchFamily="50" charset="-128"/>
              </a:rPr>
              <a:t>U20</a:t>
            </a:r>
            <a:r>
              <a:rPr lang="ja-JP" altLang="en-US" sz="1100" b="1" dirty="0">
                <a:latin typeface="メイリオ" panose="020B0604030504040204" pitchFamily="50" charset="-128"/>
                <a:ea typeface="メイリオ" panose="020B0604030504040204" pitchFamily="50" charset="-128"/>
              </a:rPr>
              <a:t>男子</a:t>
            </a:r>
            <a:r>
              <a:rPr lang="en-US" altLang="ja-JP" sz="1100" b="1" dirty="0">
                <a:latin typeface="メイリオ" panose="020B0604030504040204" pitchFamily="50" charset="-128"/>
                <a:ea typeface="メイリオ" panose="020B0604030504040204" pitchFamily="50" charset="-128"/>
              </a:rPr>
              <a:t>10km</a:t>
            </a:r>
            <a:r>
              <a:rPr lang="ja-JP" altLang="en-US" sz="1100" b="1" dirty="0">
                <a:latin typeface="メイリオ" panose="020B0604030504040204" pitchFamily="50" charset="-128"/>
                <a:ea typeface="メイリオ" panose="020B0604030504040204" pitchFamily="50" charset="-128"/>
              </a:rPr>
              <a:t>競歩（</a:t>
            </a:r>
            <a:r>
              <a:rPr lang="en-US" altLang="ja-JP" sz="1100" b="1" dirty="0">
                <a:latin typeface="メイリオ" panose="020B0604030504040204" pitchFamily="50" charset="-128"/>
                <a:ea typeface="メイリオ" panose="020B0604030504040204" pitchFamily="50" charset="-128"/>
              </a:rPr>
              <a:t>13</a:t>
            </a:r>
            <a:r>
              <a:rPr lang="ja-JP" altLang="en-US" sz="1100" b="1" dirty="0">
                <a:latin typeface="メイリオ" panose="020B0604030504040204" pitchFamily="50" charset="-128"/>
                <a:ea typeface="メイリオ" panose="020B0604030504040204" pitchFamily="50" charset="-128"/>
              </a:rPr>
              <a:t>時</a:t>
            </a:r>
            <a:r>
              <a:rPr lang="en-US" altLang="ja-JP" sz="1100" b="1" dirty="0">
                <a:latin typeface="メイリオ" panose="020B0604030504040204" pitchFamily="50" charset="-128"/>
                <a:ea typeface="メイリオ" panose="020B0604030504040204" pitchFamily="50" charset="-128"/>
              </a:rPr>
              <a:t>55</a:t>
            </a:r>
            <a:r>
              <a:rPr lang="ja-JP" altLang="en-US" sz="1100" b="1" dirty="0">
                <a:latin typeface="メイリオ" panose="020B0604030504040204" pitchFamily="50" charset="-128"/>
                <a:ea typeface="メイリオ" panose="020B0604030504040204" pitchFamily="50" charset="-128"/>
              </a:rPr>
              <a:t>分スタート～制限時刻</a:t>
            </a:r>
            <a:r>
              <a:rPr lang="en-US" altLang="ja-JP" sz="1100" b="1" dirty="0">
                <a:latin typeface="メイリオ" panose="020B0604030504040204" pitchFamily="50" charset="-128"/>
                <a:ea typeface="メイリオ" panose="020B0604030504040204" pitchFamily="50" charset="-128"/>
              </a:rPr>
              <a:t>14</a:t>
            </a:r>
            <a:r>
              <a:rPr lang="ja-JP" altLang="en-US" sz="1100" b="1" dirty="0">
                <a:latin typeface="メイリオ" panose="020B0604030504040204" pitchFamily="50" charset="-128"/>
                <a:ea typeface="メイリオ" panose="020B0604030504040204" pitchFamily="50" charset="-128"/>
              </a:rPr>
              <a:t>時</a:t>
            </a:r>
            <a:r>
              <a:rPr lang="en-US" altLang="ja-JP" sz="1100" b="1" dirty="0">
                <a:latin typeface="メイリオ" panose="020B0604030504040204" pitchFamily="50" charset="-128"/>
                <a:ea typeface="メイリオ" panose="020B0604030504040204" pitchFamily="50" charset="-128"/>
              </a:rPr>
              <a:t>50</a:t>
            </a:r>
            <a:r>
              <a:rPr lang="ja-JP" altLang="en-US" sz="1100" b="1" dirty="0">
                <a:latin typeface="メイリオ" panose="020B0604030504040204" pitchFamily="50" charset="-128"/>
                <a:ea typeface="メイリオ" panose="020B0604030504040204" pitchFamily="50" charset="-128"/>
              </a:rPr>
              <a:t>分）</a:t>
            </a:r>
          </a:p>
        </p:txBody>
      </p:sp>
      <p:sp>
        <p:nvSpPr>
          <p:cNvPr id="9" name="テキスト ボックス 8">
            <a:extLst>
              <a:ext uri="{FF2B5EF4-FFF2-40B4-BE49-F238E27FC236}">
                <a16:creationId xmlns:a16="http://schemas.microsoft.com/office/drawing/2014/main" id="{F1660623-3DEE-1059-34CA-9DEE77E1B2F0}"/>
              </a:ext>
            </a:extLst>
          </p:cNvPr>
          <p:cNvSpPr txBox="1"/>
          <p:nvPr/>
        </p:nvSpPr>
        <p:spPr>
          <a:xfrm>
            <a:off x="117567" y="6900772"/>
            <a:ext cx="6480000" cy="360000"/>
          </a:xfrm>
          <a:prstGeom prst="rect">
            <a:avLst/>
          </a:prstGeom>
          <a:noFill/>
        </p:spPr>
        <p:txBody>
          <a:bodyPr wrap="square" rtlCol="0" anchor="ctr">
            <a:noAutofit/>
          </a:bodyPr>
          <a:lstStyle>
            <a:defPPr>
              <a:defRPr lang="ja-JP"/>
            </a:defPPr>
            <a:lvl1pPr>
              <a:defRPr sz="2800">
                <a:solidFill>
                  <a:srgbClr val="013F9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lang="ja-JP" altLang="en-US" sz="1100" b="1" dirty="0">
                <a:latin typeface="メイリオ" panose="020B0604030504040204" pitchFamily="50" charset="-128"/>
                <a:ea typeface="メイリオ" panose="020B0604030504040204" pitchFamily="50" charset="-128"/>
              </a:rPr>
              <a:t>③</a:t>
            </a:r>
            <a:r>
              <a:rPr lang="en-US" altLang="ja-JP" sz="1100" b="1" dirty="0">
                <a:latin typeface="メイリオ" panose="020B0604030504040204" pitchFamily="50" charset="-128"/>
                <a:ea typeface="メイリオ" panose="020B0604030504040204" pitchFamily="50" charset="-128"/>
              </a:rPr>
              <a:t>U20</a:t>
            </a:r>
            <a:r>
              <a:rPr lang="ja-JP" altLang="en-US" sz="1100" b="1" dirty="0">
                <a:latin typeface="メイリオ" panose="020B0604030504040204" pitchFamily="50" charset="-128"/>
                <a:ea typeface="メイリオ" panose="020B0604030504040204" pitchFamily="50" charset="-128"/>
              </a:rPr>
              <a:t>女子</a:t>
            </a:r>
            <a:r>
              <a:rPr lang="en-US" altLang="ja-JP" sz="1100" b="1" dirty="0">
                <a:latin typeface="メイリオ" panose="020B0604030504040204" pitchFamily="50" charset="-128"/>
                <a:ea typeface="メイリオ" panose="020B0604030504040204" pitchFamily="50" charset="-128"/>
              </a:rPr>
              <a:t>5km</a:t>
            </a:r>
            <a:r>
              <a:rPr lang="ja-JP" altLang="en-US" sz="1100" b="1" dirty="0">
                <a:latin typeface="メイリオ" panose="020B0604030504040204" pitchFamily="50" charset="-128"/>
                <a:ea typeface="メイリオ" panose="020B0604030504040204" pitchFamily="50" charset="-128"/>
              </a:rPr>
              <a:t>競歩（</a:t>
            </a:r>
            <a:r>
              <a:rPr lang="en-US" altLang="ja-JP" sz="1100" b="1" dirty="0">
                <a:latin typeface="メイリオ" panose="020B0604030504040204" pitchFamily="50" charset="-128"/>
                <a:ea typeface="メイリオ" panose="020B0604030504040204" pitchFamily="50" charset="-128"/>
              </a:rPr>
              <a:t>14</a:t>
            </a:r>
            <a:r>
              <a:rPr lang="ja-JP" altLang="en-US" sz="1100" b="1" dirty="0">
                <a:latin typeface="メイリオ" panose="020B0604030504040204" pitchFamily="50" charset="-128"/>
                <a:ea typeface="メイリオ" panose="020B0604030504040204" pitchFamily="50" charset="-128"/>
              </a:rPr>
              <a:t>時</a:t>
            </a:r>
            <a:r>
              <a:rPr lang="en-US" altLang="ja-JP" sz="1100" b="1" dirty="0">
                <a:latin typeface="メイリオ" panose="020B0604030504040204" pitchFamily="50" charset="-128"/>
                <a:ea typeface="メイリオ" panose="020B0604030504040204" pitchFamily="50" charset="-128"/>
              </a:rPr>
              <a:t>55</a:t>
            </a:r>
            <a:r>
              <a:rPr lang="ja-JP" altLang="en-US" sz="1100" b="1" dirty="0">
                <a:latin typeface="メイリオ" panose="020B0604030504040204" pitchFamily="50" charset="-128"/>
                <a:ea typeface="メイリオ" panose="020B0604030504040204" pitchFamily="50" charset="-128"/>
              </a:rPr>
              <a:t>分スタート～制限時刻</a:t>
            </a:r>
            <a:r>
              <a:rPr lang="en-US" altLang="ja-JP" sz="1100" b="1" dirty="0">
                <a:latin typeface="メイリオ" panose="020B0604030504040204" pitchFamily="50" charset="-128"/>
                <a:ea typeface="メイリオ" panose="020B0604030504040204" pitchFamily="50" charset="-128"/>
              </a:rPr>
              <a:t>15</a:t>
            </a:r>
            <a:r>
              <a:rPr lang="ja-JP" altLang="en-US" sz="1100" b="1" dirty="0">
                <a:latin typeface="メイリオ" panose="020B0604030504040204" pitchFamily="50" charset="-128"/>
                <a:ea typeface="メイリオ" panose="020B0604030504040204" pitchFamily="50" charset="-128"/>
              </a:rPr>
              <a:t>時</a:t>
            </a:r>
            <a:r>
              <a:rPr lang="en-US" altLang="ja-JP" sz="1100" b="1" dirty="0">
                <a:latin typeface="メイリオ" panose="020B0604030504040204" pitchFamily="50" charset="-128"/>
                <a:ea typeface="メイリオ" panose="020B0604030504040204" pitchFamily="50" charset="-128"/>
              </a:rPr>
              <a:t>30</a:t>
            </a:r>
            <a:r>
              <a:rPr lang="ja-JP" altLang="en-US" sz="1100" b="1" dirty="0">
                <a:latin typeface="メイリオ" panose="020B0604030504040204" pitchFamily="50" charset="-128"/>
                <a:ea typeface="メイリオ" panose="020B0604030504040204" pitchFamily="50" charset="-128"/>
              </a:rPr>
              <a:t>分）</a:t>
            </a:r>
          </a:p>
        </p:txBody>
      </p:sp>
      <p:sp>
        <p:nvSpPr>
          <p:cNvPr id="2" name="日付プレースホルダー 4">
            <a:extLst>
              <a:ext uri="{FF2B5EF4-FFF2-40B4-BE49-F238E27FC236}">
                <a16:creationId xmlns:a16="http://schemas.microsoft.com/office/drawing/2014/main" id="{1650BBF3-22C6-4CFC-EC81-E248471E146F}"/>
              </a:ext>
            </a:extLst>
          </p:cNvPr>
          <p:cNvSpPr>
            <a:spLocks noGrp="1"/>
          </p:cNvSpPr>
          <p:nvPr>
            <p:ph type="dt" sz="half" idx="2"/>
          </p:nvPr>
        </p:nvSpPr>
        <p:spPr>
          <a:xfrm>
            <a:off x="195746" y="9427692"/>
            <a:ext cx="1543050" cy="360000"/>
          </a:xfrm>
        </p:spPr>
        <p:txBody>
          <a:bodyPr/>
          <a:lstStyle/>
          <a:p>
            <a:r>
              <a:rPr lang="en-US" altLang="ja-JP" sz="800" dirty="0"/>
              <a:t>2023/11/17</a:t>
            </a:r>
            <a:r>
              <a:rPr lang="ja-JP" altLang="en-US" sz="800"/>
              <a:t>（</a:t>
            </a:r>
            <a:r>
              <a:rPr lang="en-US" altLang="ja-JP" sz="800" dirty="0"/>
              <a:t>16:25</a:t>
            </a:r>
            <a:r>
              <a:rPr lang="ja-JP" altLang="en-US" sz="800"/>
              <a:t>）</a:t>
            </a:r>
          </a:p>
        </p:txBody>
      </p:sp>
      <p:sp>
        <p:nvSpPr>
          <p:cNvPr id="3" name="フッター プレースホルダー 5">
            <a:extLst>
              <a:ext uri="{FF2B5EF4-FFF2-40B4-BE49-F238E27FC236}">
                <a16:creationId xmlns:a16="http://schemas.microsoft.com/office/drawing/2014/main" id="{6C6AF8AA-F116-100C-5E67-4E37B449F58F}"/>
              </a:ext>
            </a:extLst>
          </p:cNvPr>
          <p:cNvSpPr>
            <a:spLocks noGrp="1"/>
          </p:cNvSpPr>
          <p:nvPr>
            <p:ph type="ftr" sz="quarter" idx="3"/>
          </p:nvPr>
        </p:nvSpPr>
        <p:spPr>
          <a:xfrm>
            <a:off x="2175746" y="9427692"/>
            <a:ext cx="2520000" cy="360000"/>
          </a:xfrm>
        </p:spPr>
        <p:txBody>
          <a:bodyPr/>
          <a:lstStyle/>
          <a:p>
            <a:r>
              <a:rPr lang="ja-JP" altLang="en-US" dirty="0">
                <a:cs typeface="メイリオ"/>
              </a:rPr>
              <a:t>大阪・中之島</a:t>
            </a:r>
            <a:r>
              <a:rPr lang="en-US" altLang="ja-JP" dirty="0">
                <a:cs typeface="メイリオ"/>
              </a:rPr>
              <a:t>2023</a:t>
            </a:r>
            <a:r>
              <a:rPr lang="ja-JP" altLang="en-US" dirty="0">
                <a:cs typeface="メイリオ"/>
              </a:rPr>
              <a:t>競歩大会</a:t>
            </a:r>
            <a:endParaRPr lang="en-US" altLang="ja-JP" dirty="0">
              <a:cs typeface="メイリオ"/>
            </a:endParaRPr>
          </a:p>
          <a:p>
            <a:r>
              <a:rPr lang="en-US" altLang="ja-JP" dirty="0">
                <a:cs typeface="メイリオ"/>
              </a:rPr>
              <a:t>Race walking in Osaka Nakanoshima 23</a:t>
            </a:r>
          </a:p>
        </p:txBody>
      </p:sp>
      <p:sp>
        <p:nvSpPr>
          <p:cNvPr id="4" name="スライド番号プレースホルダー 6">
            <a:extLst>
              <a:ext uri="{FF2B5EF4-FFF2-40B4-BE49-F238E27FC236}">
                <a16:creationId xmlns:a16="http://schemas.microsoft.com/office/drawing/2014/main" id="{9A45FF7D-A73A-E45E-63C3-79BDD1B6BB28}"/>
              </a:ext>
            </a:extLst>
          </p:cNvPr>
          <p:cNvSpPr>
            <a:spLocks noGrp="1"/>
          </p:cNvSpPr>
          <p:nvPr>
            <p:ph type="sldNum" sz="quarter" idx="4"/>
          </p:nvPr>
        </p:nvSpPr>
        <p:spPr>
          <a:xfrm>
            <a:off x="5132696" y="9427692"/>
            <a:ext cx="1543050" cy="360000"/>
          </a:xfrm>
        </p:spPr>
        <p:txBody>
          <a:bodyPr/>
          <a:lstStyle/>
          <a:p>
            <a:fld id="{C171205D-DDAF-4CFD-AB3D-E2E49547F18B}" type="slidenum">
              <a:rPr lang="ja-JP" altLang="en-US" sz="800" smtClean="0"/>
              <a:pPr/>
              <a:t>8</a:t>
            </a:fld>
            <a:endParaRPr lang="ja-JP" altLang="en-US" sz="800"/>
          </a:p>
        </p:txBody>
      </p:sp>
    </p:spTree>
    <p:extLst>
      <p:ext uri="{BB962C8B-B14F-4D97-AF65-F5344CB8AC3E}">
        <p14:creationId xmlns:p14="http://schemas.microsoft.com/office/powerpoint/2010/main" val="33300605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26240</TotalTime>
  <Words>6170</Words>
  <Application>Microsoft Office PowerPoint</Application>
  <PresentationFormat>A4 210 x 297 mm</PresentationFormat>
  <Paragraphs>705</Paragraphs>
  <Slides>17</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浦久保和哉</dc:creator>
  <cp:lastModifiedBy>Kazuya Urakubo</cp:lastModifiedBy>
  <cp:revision>1013</cp:revision>
  <cp:lastPrinted>2022-06-17T23:07:57Z</cp:lastPrinted>
  <dcterms:created xsi:type="dcterms:W3CDTF">2017-02-15T06:49:34Z</dcterms:created>
  <dcterms:modified xsi:type="dcterms:W3CDTF">2023-11-17T07:25:17Z</dcterms:modified>
</cp:coreProperties>
</file>